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604" r:id="rId4"/>
    <p:sldMasterId id="2147493608" r:id="rId5"/>
    <p:sldMasterId id="2147493624" r:id="rId6"/>
    <p:sldMasterId id="2147493585" r:id="rId7"/>
    <p:sldMasterId id="2147493590" r:id="rId8"/>
  </p:sldMasterIdLst>
  <p:notesMasterIdLst>
    <p:notesMasterId r:id="rId43"/>
  </p:notesMasterIdLst>
  <p:sldIdLst>
    <p:sldId id="264" r:id="rId9"/>
    <p:sldId id="262" r:id="rId10"/>
    <p:sldId id="290" r:id="rId11"/>
    <p:sldId id="293" r:id="rId12"/>
    <p:sldId id="292" r:id="rId13"/>
    <p:sldId id="298" r:id="rId14"/>
    <p:sldId id="303" r:id="rId15"/>
    <p:sldId id="276" r:id="rId16"/>
    <p:sldId id="272" r:id="rId17"/>
    <p:sldId id="271" r:id="rId18"/>
    <p:sldId id="273" r:id="rId19"/>
    <p:sldId id="294" r:id="rId20"/>
    <p:sldId id="274" r:id="rId21"/>
    <p:sldId id="269" r:id="rId22"/>
    <p:sldId id="300" r:id="rId23"/>
    <p:sldId id="295" r:id="rId24"/>
    <p:sldId id="266" r:id="rId25"/>
    <p:sldId id="302" r:id="rId26"/>
    <p:sldId id="296" r:id="rId27"/>
    <p:sldId id="258" r:id="rId28"/>
    <p:sldId id="277" r:id="rId29"/>
    <p:sldId id="283" r:id="rId30"/>
    <p:sldId id="265" r:id="rId31"/>
    <p:sldId id="289" r:id="rId32"/>
    <p:sldId id="286" r:id="rId33"/>
    <p:sldId id="267" r:id="rId34"/>
    <p:sldId id="282" r:id="rId35"/>
    <p:sldId id="287" r:id="rId36"/>
    <p:sldId id="288" r:id="rId37"/>
    <p:sldId id="279" r:id="rId38"/>
    <p:sldId id="297" r:id="rId39"/>
    <p:sldId id="304" r:id="rId40"/>
    <p:sldId id="299" r:id="rId41"/>
    <p:sldId id="275" r:id="rId4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sa Bauta" initials="BB" lastIdx="1" clrIdx="0">
    <p:extLst>
      <p:ext uri="{19B8F6BF-5375-455C-9EA6-DF929625EA0E}">
        <p15:presenceInfo xmlns:p15="http://schemas.microsoft.com/office/powerpoint/2012/main" userId="S-1-5-21-3409054113-2287710528-815857852-278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AB8"/>
    <a:srgbClr val="EBEBEB"/>
    <a:srgbClr val="044160"/>
    <a:srgbClr val="491AC0"/>
    <a:srgbClr val="0076A8"/>
    <a:srgbClr val="78AC32"/>
    <a:srgbClr val="58595B"/>
    <a:srgbClr val="002D46"/>
    <a:srgbClr val="05365F"/>
    <a:srgbClr val="A6C4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88" autoAdjust="0"/>
    <p:restoredTop sz="81758" autoAdjust="0"/>
  </p:normalViewPr>
  <p:slideViewPr>
    <p:cSldViewPr snapToGrid="0">
      <p:cViewPr varScale="1">
        <p:scale>
          <a:sx n="124" d="100"/>
          <a:sy n="124" d="100"/>
        </p:scale>
        <p:origin x="846" y="78"/>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16T14:37:11.458" idx="1">
    <p:pos x="10" y="10"/>
    <p:text>please add the page that you will be covering in this presentation</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EF139-EBDC-481C-869C-BCAF66393720}" type="datetimeFigureOut">
              <a:rPr lang="en-US" smtClean="0"/>
              <a:t>11/26/2018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917F4D-3F5E-47F6-8C0E-147A8F1239A3}" type="slidenum">
              <a:rPr lang="en-US" smtClean="0"/>
              <a:t>‹#›</a:t>
            </a:fld>
            <a:endParaRPr lang="en-US" dirty="0"/>
          </a:p>
        </p:txBody>
      </p:sp>
    </p:spTree>
    <p:extLst>
      <p:ext uri="{BB962C8B-B14F-4D97-AF65-F5344CB8AC3E}">
        <p14:creationId xmlns:p14="http://schemas.microsoft.com/office/powerpoint/2010/main" val="220428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xcelexposure.com/excel-video-lesson-intro-to-pivot-tabl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upport.office.com/en-us/article/calculated-columns-in-power-pivot-a0eb7167-33fc-4ade-a23f-fb9217c193af"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support.office.com/en-us/article/time-intelligence-functions-0571dcda-e4e8-42a8-b205-e1f0f9301b26" TargetMode="External"/><Relationship Id="rId4" Type="http://schemas.openxmlformats.org/officeDocument/2006/relationships/hyperlink" Target="https://support.office.com/en-us/article/measures-in-power-pivot-86484821-a324-4da3-803b-82fd2e5033f4"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1</a:t>
            </a:fld>
            <a:endParaRPr lang="en-US" dirty="0"/>
          </a:p>
        </p:txBody>
      </p:sp>
    </p:spTree>
    <p:extLst>
      <p:ext uri="{BB962C8B-B14F-4D97-AF65-F5344CB8AC3E}">
        <p14:creationId xmlns:p14="http://schemas.microsoft.com/office/powerpoint/2010/main" val="3555979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Insight – enrollment by Month for 12 months for canned reports (confirm if this is the case) </a:t>
            </a:r>
          </a:p>
          <a:p>
            <a:endParaRPr lang="en-US" dirty="0"/>
          </a:p>
          <a:p>
            <a:r>
              <a:rPr lang="en-US" dirty="0"/>
              <a:t>Leave this section for Mike to fill in, however, here are some thoughts on pros and cons</a:t>
            </a:r>
          </a:p>
          <a:p>
            <a:endParaRPr lang="en-US" dirty="0"/>
          </a:p>
          <a:p>
            <a:r>
              <a:rPr lang="en-US" dirty="0"/>
              <a:t>DI does not have analytics but it does do some charts.  I don’t mess with them but</a:t>
            </a:r>
            <a:r>
              <a:rPr lang="en-US" baseline="0" dirty="0"/>
              <a:t> you can do it.  But you are limited to tables and a few types of charts.  You do not have a full-fledged report writer.</a:t>
            </a:r>
            <a:endParaRPr lang="en-US" dirty="0"/>
          </a:p>
          <a:p>
            <a:endParaRPr lang="en-US" dirty="0"/>
          </a:p>
          <a:p>
            <a:r>
              <a:rPr lang="en-US" dirty="0"/>
              <a:t>Pros</a:t>
            </a:r>
          </a:p>
          <a:p>
            <a:r>
              <a:rPr lang="en-US" dirty="0"/>
              <a:t>- Hard</a:t>
            </a:r>
            <a:r>
              <a:rPr lang="en-US" baseline="0" dirty="0"/>
              <a:t> to say if this fits in pros or cons but since it has its own security setups, that can be useful for reporting</a:t>
            </a:r>
            <a:endParaRPr lang="en-US" dirty="0"/>
          </a:p>
          <a:p>
            <a:r>
              <a:rPr lang="en-US" dirty="0"/>
              <a:t>Cons</a:t>
            </a:r>
          </a:p>
          <a:p>
            <a:pPr marL="171450" indent="-171450">
              <a:buFontTx/>
              <a:buChar char="-"/>
            </a:pPr>
            <a:r>
              <a:rPr lang="en-US" dirty="0"/>
              <a:t>Clunky, Buggy</a:t>
            </a:r>
            <a:r>
              <a:rPr lang="en-US" baseline="0" dirty="0"/>
              <a:t> with caching, unable to handle large datasets and no way to pre-filter with report parameters; has to be filtered in the query if you run into a row limitation.</a:t>
            </a:r>
          </a:p>
          <a:p>
            <a:pPr marL="171450" indent="-171450">
              <a:buFontTx/>
              <a:buChar char="-"/>
            </a:pPr>
            <a:endParaRPr lang="en-US" baseline="0" dirty="0"/>
          </a:p>
          <a:p>
            <a:pPr marL="0" indent="0">
              <a:buFontTx/>
              <a:buNone/>
            </a:pPr>
            <a:r>
              <a:rPr lang="en-US" baseline="0" dirty="0"/>
              <a:t>Remember also that I will have a video on mapping </a:t>
            </a:r>
            <a:r>
              <a:rPr lang="en-US" baseline="0" dirty="0" err="1"/>
              <a:t>Evolv</a:t>
            </a:r>
            <a:r>
              <a:rPr lang="en-US" baseline="0" dirty="0"/>
              <a:t> datasets that will show how to do it and discuss why you might like to do it on the blog page I created as a repository for our materials.  So a Pro might be that you can use these with Canned Reports so it might have the best integration with myEvolv in that sense.  Mention that at some point in this section.</a:t>
            </a:r>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16</a:t>
            </a:fld>
            <a:endParaRPr lang="en-US" dirty="0"/>
          </a:p>
        </p:txBody>
      </p:sp>
    </p:spTree>
    <p:extLst>
      <p:ext uri="{BB962C8B-B14F-4D97-AF65-F5344CB8AC3E}">
        <p14:creationId xmlns:p14="http://schemas.microsoft.com/office/powerpoint/2010/main" val="2248919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Able to get a hosted version with Netsmart but it has features disabled.</a:t>
            </a:r>
          </a:p>
          <a:p>
            <a:endParaRPr lang="en-US" dirty="0" smtClean="0"/>
          </a:p>
          <a:p>
            <a:r>
              <a:rPr lang="en-US" dirty="0" smtClean="0"/>
              <a:t>Otherwise, they are largely the same.</a:t>
            </a:r>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17</a:t>
            </a:fld>
            <a:endParaRPr lang="en-US" dirty="0"/>
          </a:p>
        </p:txBody>
      </p:sp>
    </p:spTree>
    <p:extLst>
      <p:ext uri="{BB962C8B-B14F-4D97-AF65-F5344CB8AC3E}">
        <p14:creationId xmlns:p14="http://schemas.microsoft.com/office/powerpoint/2010/main" val="300677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Provides a report portal</a:t>
            </a:r>
            <a:r>
              <a:rPr lang="en-US" baseline="0" dirty="0" smtClean="0"/>
              <a:t> for users and they do not needs to have an account in the EHR – perfect for executives who only need the 10 mile view.</a:t>
            </a:r>
          </a:p>
          <a:p>
            <a:endParaRPr lang="en-US" baseline="0" dirty="0" smtClean="0"/>
          </a:p>
          <a:p>
            <a:r>
              <a:rPr lang="en-US" baseline="0" dirty="0" smtClean="0"/>
              <a:t>Completely myEvolv Agnostic means you need to know how your data is structured to be able to get anything from it – SELECT * FROM system views will only go so far.</a:t>
            </a:r>
            <a:endParaRPr lang="en-US" dirty="0" smtClean="0"/>
          </a:p>
          <a:p>
            <a:endParaRPr lang="en-US" dirty="0" smtClean="0"/>
          </a:p>
          <a:p>
            <a:r>
              <a:rPr lang="en-US" dirty="0" smtClean="0"/>
              <a:t>Then </a:t>
            </a:r>
            <a:r>
              <a:rPr lang="en-US" dirty="0"/>
              <a:t>a demo of </a:t>
            </a:r>
            <a:r>
              <a:rPr lang="en-US" baseline="0" dirty="0"/>
              <a:t>using SSRS to answer the 2 KPQ’s in ways unique to SSRS – pretty print report, table </a:t>
            </a:r>
            <a:r>
              <a:rPr lang="en-US" baseline="0" dirty="0" smtClean="0"/>
              <a:t>wizard for ease of use</a:t>
            </a:r>
            <a:endParaRPr lang="en-US" baseline="0" dirty="0"/>
          </a:p>
        </p:txBody>
      </p:sp>
      <p:sp>
        <p:nvSpPr>
          <p:cNvPr id="4" name="Slide Number Placeholder 3"/>
          <p:cNvSpPr>
            <a:spLocks noGrp="1"/>
          </p:cNvSpPr>
          <p:nvPr>
            <p:ph type="sldNum" sz="quarter" idx="10"/>
          </p:nvPr>
        </p:nvSpPr>
        <p:spPr/>
        <p:txBody>
          <a:bodyPr/>
          <a:lstStyle/>
          <a:p>
            <a:fld id="{64917F4D-3F5E-47F6-8C0E-147A8F1239A3}" type="slidenum">
              <a:rPr lang="en-US" smtClean="0"/>
              <a:t>18</a:t>
            </a:fld>
            <a:endParaRPr lang="en-US" dirty="0"/>
          </a:p>
        </p:txBody>
      </p:sp>
    </p:spTree>
    <p:extLst>
      <p:ext uri="{BB962C8B-B14F-4D97-AF65-F5344CB8AC3E}">
        <p14:creationId xmlns:p14="http://schemas.microsoft.com/office/powerpoint/2010/main" val="304373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 slide like this to start the Reporting section</a:t>
            </a:r>
            <a:r>
              <a:rPr lang="en-US" baseline="0" dirty="0"/>
              <a:t> before Canned Reports?</a:t>
            </a:r>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19</a:t>
            </a:fld>
            <a:endParaRPr lang="en-US" dirty="0"/>
          </a:p>
        </p:txBody>
      </p:sp>
    </p:spTree>
    <p:extLst>
      <p:ext uri="{BB962C8B-B14F-4D97-AF65-F5344CB8AC3E}">
        <p14:creationId xmlns:p14="http://schemas.microsoft.com/office/powerpoint/2010/main" val="51249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Transitioning from Reporting, which typically sticks to</a:t>
            </a:r>
            <a:r>
              <a:rPr lang="en-US" baseline="0" dirty="0" smtClean="0"/>
              <a:t> the Descriptive and into </a:t>
            </a:r>
            <a:r>
              <a:rPr lang="en-US" baseline="0" dirty="0" err="1" smtClean="0"/>
              <a:t>Dashboarding</a:t>
            </a:r>
            <a:r>
              <a:rPr lang="en-US" baseline="0" dirty="0" smtClean="0"/>
              <a:t> and Analytics, where some of these additional levels can be achieved.</a:t>
            </a:r>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20</a:t>
            </a:fld>
            <a:endParaRPr lang="en-US" dirty="0"/>
          </a:p>
        </p:txBody>
      </p:sp>
    </p:spTree>
    <p:extLst>
      <p:ext uri="{BB962C8B-B14F-4D97-AF65-F5344CB8AC3E}">
        <p14:creationId xmlns:p14="http://schemas.microsoft.com/office/powerpoint/2010/main" val="1377777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24</a:t>
            </a:fld>
            <a:endParaRPr lang="en-US" dirty="0"/>
          </a:p>
        </p:txBody>
      </p:sp>
    </p:spTree>
    <p:extLst>
      <p:ext uri="{BB962C8B-B14F-4D97-AF65-F5344CB8AC3E}">
        <p14:creationId xmlns:p14="http://schemas.microsoft.com/office/powerpoint/2010/main" val="129053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Pivot is an excel feature available as an add-in and included in MS excel 2016, that extends MS analysis services in an excel workbook. </a:t>
            </a:r>
          </a:p>
          <a:p>
            <a:pPr fontAlgn="base"/>
            <a:r>
              <a:rPr lang="en-US" sz="1200" b="0" i="0" kern="1200" dirty="0">
                <a:solidFill>
                  <a:schemeClr val="tx1"/>
                </a:solidFill>
                <a:effectLst/>
                <a:latin typeface="+mn-lt"/>
                <a:ea typeface="+mn-ea"/>
                <a:cs typeface="+mn-cs"/>
              </a:rPr>
              <a:t>Following versions of Excel 2016 support the ‘Power Query’ functionality:</a:t>
            </a:r>
          </a:p>
          <a:p>
            <a:pPr fontAlgn="base"/>
            <a:r>
              <a:rPr lang="en-US" sz="1200" b="0" i="0" kern="1200" dirty="0">
                <a:solidFill>
                  <a:schemeClr val="tx1"/>
                </a:solidFill>
                <a:effectLst/>
                <a:latin typeface="+mn-lt"/>
                <a:ea typeface="+mn-ea"/>
                <a:cs typeface="+mn-cs"/>
              </a:rPr>
              <a:t>Excel 2016 – Office 365 </a:t>
            </a:r>
            <a:r>
              <a:rPr lang="en-US" sz="1200" b="0" i="0" kern="1200" dirty="0" err="1">
                <a:solidFill>
                  <a:schemeClr val="tx1"/>
                </a:solidFill>
                <a:effectLst/>
                <a:latin typeface="+mn-lt"/>
                <a:ea typeface="+mn-ea"/>
                <a:cs typeface="+mn-cs"/>
              </a:rPr>
              <a:t>ProPlus</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Excel 2016 – Office 365 E3</a:t>
            </a:r>
          </a:p>
          <a:p>
            <a:pPr fontAlgn="base"/>
            <a:r>
              <a:rPr lang="en-US" sz="1200" b="0" i="0" kern="1200" dirty="0">
                <a:solidFill>
                  <a:schemeClr val="tx1"/>
                </a:solidFill>
                <a:effectLst/>
                <a:latin typeface="+mn-lt"/>
                <a:ea typeface="+mn-ea"/>
                <a:cs typeface="+mn-cs"/>
              </a:rPr>
              <a:t>Excel 2016 – Office 365 E4 andE5</a:t>
            </a:r>
          </a:p>
          <a:p>
            <a:pPr fontAlgn="base"/>
            <a:r>
              <a:rPr lang="en-US" sz="1200" b="0" i="0" kern="1200" dirty="0">
                <a:solidFill>
                  <a:schemeClr val="tx1"/>
                </a:solidFill>
                <a:effectLst/>
                <a:latin typeface="+mn-lt"/>
                <a:ea typeface="+mn-ea"/>
                <a:cs typeface="+mn-cs"/>
              </a:rPr>
              <a:t>Power Pivot acts as a data model, this means that the first step is to import some data. Unless it is already in your Excel sheet you will need a tool or connector to connect to different types of data sources and fetch your data. Cleaning and transformation of data. Both these functions in Excel are carried out by another add-in called Power Query (in Excel 2010 and 2013) / Get &amp; Transform (in Excel 2013).</a:t>
            </a:r>
          </a:p>
          <a:p>
            <a:pPr fontAlgn="base"/>
            <a:r>
              <a:rPr lang="en-US" sz="1200" b="0" i="0" kern="1200" dirty="0">
                <a:solidFill>
                  <a:schemeClr val="tx1"/>
                </a:solidFill>
                <a:effectLst/>
                <a:latin typeface="+mn-lt"/>
                <a:ea typeface="+mn-ea"/>
                <a:cs typeface="+mn-cs"/>
              </a:rPr>
              <a:t>The final step is creating the Power Pivot data model. This is where we create the relationships between different data tables.</a:t>
            </a:r>
          </a:p>
          <a:p>
            <a:pPr fontAlgn="base"/>
            <a:r>
              <a:rPr lang="en-US" sz="1200" b="0" i="0" kern="1200" dirty="0">
                <a:solidFill>
                  <a:schemeClr val="tx1"/>
                </a:solidFill>
                <a:effectLst/>
                <a:latin typeface="+mn-lt"/>
                <a:ea typeface="+mn-ea"/>
                <a:cs typeface="+mn-cs"/>
              </a:rPr>
              <a:t>You can create simple measures or Key Performance Indicators (KPIs) in Power Pivot.</a:t>
            </a:r>
          </a:p>
          <a:p>
            <a:pPr fontAlgn="base"/>
            <a:r>
              <a:rPr lang="en-US" sz="1200" b="0" i="0" kern="1200" dirty="0">
                <a:solidFill>
                  <a:schemeClr val="tx1"/>
                </a:solidFill>
                <a:effectLst/>
                <a:latin typeface="+mn-lt"/>
                <a:ea typeface="+mn-ea"/>
                <a:cs typeface="+mn-cs"/>
              </a:rPr>
              <a:t>Finally one you have all of the required metrics calculated, you can summarize the information in your Power Pivot data model </a:t>
            </a:r>
            <a:r>
              <a:rPr lang="en-US" sz="1200" b="0" i="0" kern="1200" dirty="0">
                <a:solidFill>
                  <a:schemeClr val="tx1"/>
                </a:solidFill>
                <a:effectLst/>
                <a:latin typeface="+mn-lt"/>
                <a:ea typeface="+mn-ea"/>
                <a:cs typeface="+mn-cs"/>
                <a:hlinkClick r:id="rId3"/>
              </a:rPr>
              <a:t>using Pivot Tables</a:t>
            </a:r>
            <a:r>
              <a:rPr lang="en-US" sz="1200" b="0" i="0" kern="1200" dirty="0">
                <a:solidFill>
                  <a:schemeClr val="tx1"/>
                </a:solidFill>
                <a:effectLst/>
                <a:latin typeface="+mn-lt"/>
                <a:ea typeface="+mn-ea"/>
                <a:cs typeface="+mn-cs"/>
              </a:rPr>
              <a:t> and / or Pivot Charts. The combination of multiple Pivot Tables / Pivot Charts with slicers can be used to create a Dashboard</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28</a:t>
            </a:fld>
            <a:endParaRPr lang="en-US" dirty="0"/>
          </a:p>
        </p:txBody>
      </p:sp>
    </p:spTree>
    <p:extLst>
      <p:ext uri="{BB962C8B-B14F-4D97-AF65-F5344CB8AC3E}">
        <p14:creationId xmlns:p14="http://schemas.microsoft.com/office/powerpoint/2010/main" val="3290782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https://www.daxpatterns.com/</a:t>
            </a:r>
          </a:p>
          <a:p>
            <a:r>
              <a:rPr lang="en-US" dirty="0"/>
              <a:t>Data Analysis Expressions (DAX) in Power Pivot</a:t>
            </a:r>
          </a:p>
          <a:p>
            <a:r>
              <a:rPr lang="en-US" sz="1200" b="0" i="0" kern="1200" dirty="0">
                <a:solidFill>
                  <a:schemeClr val="tx1"/>
                </a:solidFill>
                <a:effectLst/>
                <a:latin typeface="+mn-lt"/>
                <a:ea typeface="+mn-ea"/>
                <a:cs typeface="+mn-cs"/>
              </a:rPr>
              <a:t>DAX is NOT a programming language. DAX is a formula language. You can use DAX to define custom calculations for </a:t>
            </a:r>
            <a:r>
              <a:rPr lang="en-US" sz="1200" b="0" i="0" u="none" strike="noStrike" kern="1200" dirty="0">
                <a:solidFill>
                  <a:schemeClr val="tx1"/>
                </a:solidFill>
                <a:effectLst/>
                <a:latin typeface="+mn-lt"/>
                <a:ea typeface="+mn-ea"/>
                <a:cs typeface="+mn-cs"/>
                <a:hlinkClick r:id="rId3"/>
              </a:rPr>
              <a:t>Calculated Columns</a:t>
            </a:r>
            <a:r>
              <a:rPr lang="en-US" sz="1200" b="0" i="0" kern="1200" dirty="0">
                <a:solidFill>
                  <a:schemeClr val="tx1"/>
                </a:solidFill>
                <a:effectLst/>
                <a:latin typeface="+mn-lt"/>
                <a:ea typeface="+mn-ea"/>
                <a:cs typeface="+mn-cs"/>
              </a:rPr>
              <a:t> and for </a:t>
            </a:r>
            <a:r>
              <a:rPr lang="en-US" sz="1200" b="0" i="0" u="none" strike="noStrike" kern="1200" dirty="0">
                <a:solidFill>
                  <a:schemeClr val="tx1"/>
                </a:solidFill>
                <a:effectLst/>
                <a:latin typeface="+mn-lt"/>
                <a:ea typeface="+mn-ea"/>
                <a:cs typeface="+mn-cs"/>
                <a:hlinkClick r:id="rId4"/>
              </a:rPr>
              <a:t>Measures</a:t>
            </a:r>
            <a:r>
              <a:rPr lang="en-US" sz="1200" b="0" i="0" kern="1200" dirty="0">
                <a:solidFill>
                  <a:schemeClr val="tx1"/>
                </a:solidFill>
                <a:effectLst/>
                <a:latin typeface="+mn-lt"/>
                <a:ea typeface="+mn-ea"/>
                <a:cs typeface="+mn-cs"/>
              </a:rPr>
              <a:t>(also known as calculated fields). DAX includes some of the functions used in Excel formulas, and additional functions designed to work with relational data and perform dynamic aggregation.</a:t>
            </a:r>
          </a:p>
          <a:p>
            <a:r>
              <a:rPr lang="en-US" sz="1200" b="0" i="0" kern="1200" dirty="0">
                <a:solidFill>
                  <a:schemeClr val="tx1"/>
                </a:solidFill>
                <a:effectLst/>
                <a:latin typeface="+mn-lt"/>
                <a:ea typeface="+mn-ea"/>
                <a:cs typeface="+mn-cs"/>
              </a:rPr>
              <a:t>DAX formulas are very similar to Excel formulas. To create one, you type an equal sign, followed by a function name or expression, and any required values or arguments. Like Excel, DAX provides a variety of functions that you can use to work with strings, perform calculations using dates and times, or create conditional values.</a:t>
            </a:r>
          </a:p>
          <a:p>
            <a:r>
              <a:rPr lang="en-US" sz="1200" b="0" i="0" kern="1200" dirty="0">
                <a:solidFill>
                  <a:schemeClr val="tx1"/>
                </a:solidFill>
                <a:effectLst/>
                <a:latin typeface="+mn-lt"/>
                <a:ea typeface="+mn-ea"/>
                <a:cs typeface="+mn-cs"/>
              </a:rPr>
              <a:t>However, DAX formulas are different in the following important ways:</a:t>
            </a:r>
          </a:p>
          <a:p>
            <a:r>
              <a:rPr lang="en-US" sz="1200" b="0" i="0" kern="1200" dirty="0">
                <a:solidFill>
                  <a:schemeClr val="tx1"/>
                </a:solidFill>
                <a:effectLst/>
                <a:latin typeface="+mn-lt"/>
                <a:ea typeface="+mn-ea"/>
                <a:cs typeface="+mn-cs"/>
              </a:rPr>
              <a:t>If you want to customize calculations on a row-by-row basis, DAX includes functions that let you use the current row value or a related value to perform calculations that vary by context.</a:t>
            </a:r>
          </a:p>
          <a:p>
            <a:r>
              <a:rPr lang="en-US" sz="1200" b="0" i="0" kern="1200" dirty="0">
                <a:solidFill>
                  <a:schemeClr val="tx1"/>
                </a:solidFill>
                <a:effectLst/>
                <a:latin typeface="+mn-lt"/>
                <a:ea typeface="+mn-ea"/>
                <a:cs typeface="+mn-cs"/>
              </a:rPr>
              <a:t>DAX includes a type of function that returns a table as its result, rather than a single value. These functions can be used to provide input to other functions.</a:t>
            </a:r>
          </a:p>
          <a:p>
            <a:r>
              <a:rPr lang="en-US" sz="1200" b="0" i="0" u="none" strike="noStrike" kern="1200" dirty="0">
                <a:solidFill>
                  <a:schemeClr val="tx1"/>
                </a:solidFill>
                <a:effectLst/>
                <a:latin typeface="+mn-lt"/>
                <a:ea typeface="+mn-ea"/>
                <a:cs typeface="+mn-cs"/>
                <a:hlinkClick r:id="rId5"/>
              </a:rPr>
              <a:t>Time Intelligence </a:t>
            </a:r>
            <a:r>
              <a:rPr lang="en-US" sz="1200" b="0" i="0" u="none" strike="noStrike" kern="1200" dirty="0" err="1">
                <a:solidFill>
                  <a:schemeClr val="tx1"/>
                </a:solidFill>
                <a:effectLst/>
                <a:latin typeface="+mn-lt"/>
                <a:ea typeface="+mn-ea"/>
                <a:cs typeface="+mn-cs"/>
                <a:hlinkClick r:id="rId5"/>
              </a:rPr>
              <a:t>Functions</a:t>
            </a:r>
            <a:r>
              <a:rPr lang="en-US" sz="1200" b="0" i="0" kern="1200" dirty="0" err="1">
                <a:solidFill>
                  <a:schemeClr val="tx1"/>
                </a:solidFill>
                <a:effectLst/>
                <a:latin typeface="+mn-lt"/>
                <a:ea typeface="+mn-ea"/>
                <a:cs typeface="+mn-cs"/>
              </a:rPr>
              <a:t>in</a:t>
            </a:r>
            <a:r>
              <a:rPr lang="en-US" sz="1200" b="0" i="0" kern="1200" dirty="0">
                <a:solidFill>
                  <a:schemeClr val="tx1"/>
                </a:solidFill>
                <a:effectLst/>
                <a:latin typeface="+mn-lt"/>
                <a:ea typeface="+mn-ea"/>
                <a:cs typeface="+mn-cs"/>
              </a:rPr>
              <a:t> DAX allow calculations using ranges of dates, and compare the results across parallel periods.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Data shaping</a:t>
            </a:r>
            <a:r>
              <a:rPr lang="en-US" sz="1200" b="0" i="0" kern="1200" dirty="0">
                <a:solidFill>
                  <a:schemeClr val="tx1"/>
                </a:solidFill>
                <a:effectLst/>
                <a:latin typeface="+mn-lt"/>
                <a:ea typeface="+mn-ea"/>
                <a:cs typeface="+mn-cs"/>
              </a:rPr>
              <a:t> is a common task in Excel that involves reducing and rearranging one or more tables into a subject table that matches your </a:t>
            </a: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 analysis </a:t>
            </a:r>
            <a:r>
              <a:rPr lang="en-US" sz="1200" b="0" i="0" kern="1200" dirty="0" err="1">
                <a:solidFill>
                  <a:schemeClr val="tx1"/>
                </a:solidFill>
                <a:effectLst/>
                <a:latin typeface="+mn-lt"/>
                <a:ea typeface="+mn-ea"/>
                <a:cs typeface="+mn-cs"/>
              </a:rPr>
              <a:t>requirements.</a:t>
            </a:r>
            <a:r>
              <a:rPr lang="en-US" sz="1200" b="1" i="0" kern="1200" dirty="0" err="1">
                <a:solidFill>
                  <a:schemeClr val="tx1"/>
                </a:solidFill>
                <a:effectLst/>
                <a:latin typeface="+mn-lt"/>
                <a:ea typeface="+mn-ea"/>
                <a:cs typeface="+mn-cs"/>
              </a:rPr>
              <a:t>Power</a:t>
            </a:r>
            <a:r>
              <a:rPr lang="en-US" sz="1200" b="1" i="0" kern="1200" dirty="0">
                <a:solidFill>
                  <a:schemeClr val="tx1"/>
                </a:solidFill>
                <a:effectLst/>
                <a:latin typeface="+mn-lt"/>
                <a:ea typeface="+mn-ea"/>
                <a:cs typeface="+mn-cs"/>
              </a:rPr>
              <a:t> Query</a:t>
            </a:r>
            <a:r>
              <a:rPr lang="en-US" sz="1200" b="0" i="0" kern="1200" dirty="0">
                <a:solidFill>
                  <a:schemeClr val="tx1"/>
                </a:solidFill>
                <a:effectLst/>
                <a:latin typeface="+mn-lt"/>
                <a:ea typeface="+mn-ea"/>
                <a:cs typeface="+mn-cs"/>
              </a:rPr>
              <a:t> provides an intuitive user interface to help you define </a:t>
            </a:r>
            <a:r>
              <a:rPr lang="en-US" sz="1200" b="1" i="0" kern="1200" dirty="0">
                <a:solidFill>
                  <a:schemeClr val="tx1"/>
                </a:solidFill>
                <a:effectLst/>
                <a:latin typeface="+mn-lt"/>
                <a:ea typeface="+mn-ea"/>
                <a:cs typeface="+mn-cs"/>
              </a:rPr>
              <a:t>data shaping</a:t>
            </a:r>
            <a:r>
              <a:rPr lang="en-US" sz="1200" b="0" i="0" kern="1200" dirty="0">
                <a:solidFill>
                  <a:schemeClr val="tx1"/>
                </a:solidFill>
                <a:effectLst/>
                <a:latin typeface="+mn-lt"/>
                <a:ea typeface="+mn-ea"/>
                <a:cs typeface="+mn-cs"/>
              </a:rPr>
              <a:t> and transformation steps with simple user actions over a set of </a:t>
            </a:r>
            <a:r>
              <a:rPr lang="en-US" sz="1200" b="1" i="0" kern="1200" dirty="0">
                <a:solidFill>
                  <a:schemeClr val="tx1"/>
                </a:solidFill>
                <a:effectLst/>
                <a:latin typeface="+mn-lt"/>
                <a:ea typeface="+mn-ea"/>
                <a:cs typeface="+mn-cs"/>
              </a:rPr>
              <a:t>data</a:t>
            </a:r>
            <a:r>
              <a:rPr lang="en-US" sz="1200" b="0" i="0" kern="1200" dirty="0">
                <a:solidFill>
                  <a:schemeClr val="tx1"/>
                </a:solidFill>
                <a:effectLst/>
                <a:latin typeface="+mn-lt"/>
                <a:ea typeface="+mn-ea"/>
                <a:cs typeface="+mn-cs"/>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Comparing tabular and multidimensional solutions; https://docs.microsoft.com/en-us/sql/analysis-services/comparing-tabular-and-multidimensional-solutions-ssas?view=sql-server-2017 </a:t>
            </a:r>
          </a:p>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29</a:t>
            </a:fld>
            <a:endParaRPr lang="en-US" dirty="0"/>
          </a:p>
        </p:txBody>
      </p:sp>
    </p:spTree>
    <p:extLst>
      <p:ext uri="{BB962C8B-B14F-4D97-AF65-F5344CB8AC3E}">
        <p14:creationId xmlns:p14="http://schemas.microsoft.com/office/powerpoint/2010/main" val="1726739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31</a:t>
            </a:fld>
            <a:endParaRPr lang="en-US" dirty="0"/>
          </a:p>
        </p:txBody>
      </p:sp>
    </p:spTree>
    <p:extLst>
      <p:ext uri="{BB962C8B-B14F-4D97-AF65-F5344CB8AC3E}">
        <p14:creationId xmlns:p14="http://schemas.microsoft.com/office/powerpoint/2010/main" val="1936858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32</a:t>
            </a:fld>
            <a:endParaRPr lang="en-US" dirty="0"/>
          </a:p>
        </p:txBody>
      </p:sp>
    </p:spTree>
    <p:extLst>
      <p:ext uri="{BB962C8B-B14F-4D97-AF65-F5344CB8AC3E}">
        <p14:creationId xmlns:p14="http://schemas.microsoft.com/office/powerpoint/2010/main" val="421191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7</a:t>
            </a:fld>
            <a:endParaRPr lang="en-US" dirty="0"/>
          </a:p>
        </p:txBody>
      </p:sp>
    </p:spTree>
    <p:extLst>
      <p:ext uri="{BB962C8B-B14F-4D97-AF65-F5344CB8AC3E}">
        <p14:creationId xmlns:p14="http://schemas.microsoft.com/office/powerpoint/2010/main" val="194050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content </a:t>
            </a:r>
          </a:p>
        </p:txBody>
      </p:sp>
      <p:sp>
        <p:nvSpPr>
          <p:cNvPr id="4" name="Slide Number Placeholder 3"/>
          <p:cNvSpPr>
            <a:spLocks noGrp="1"/>
          </p:cNvSpPr>
          <p:nvPr>
            <p:ph type="sldNum" sz="quarter" idx="10"/>
          </p:nvPr>
        </p:nvSpPr>
        <p:spPr/>
        <p:txBody>
          <a:bodyPr/>
          <a:lstStyle/>
          <a:p>
            <a:fld id="{64917F4D-3F5E-47F6-8C0E-147A8F1239A3}" type="slidenum">
              <a:rPr lang="en-US" smtClean="0"/>
              <a:t>33</a:t>
            </a:fld>
            <a:endParaRPr lang="en-US" dirty="0"/>
          </a:p>
        </p:txBody>
      </p:sp>
    </p:spTree>
    <p:extLst>
      <p:ext uri="{BB962C8B-B14F-4D97-AF65-F5344CB8AC3E}">
        <p14:creationId xmlns:p14="http://schemas.microsoft.com/office/powerpoint/2010/main" val="75170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From</a:t>
            </a:r>
            <a:r>
              <a:rPr lang="en-US" sz="1200" b="1" i="0" kern="1200" baseline="0" dirty="0" smtClean="0">
                <a:solidFill>
                  <a:schemeClr val="tx1"/>
                </a:solidFill>
                <a:effectLst/>
                <a:latin typeface="+mn-lt"/>
                <a:ea typeface="+mn-ea"/>
                <a:cs typeface="+mn-cs"/>
              </a:rPr>
              <a:t> </a:t>
            </a:r>
            <a:r>
              <a:rPr lang="en-US" sz="1200" b="1" i="0" kern="1200" baseline="0" dirty="0">
                <a:solidFill>
                  <a:schemeClr val="tx1"/>
                </a:solidFill>
                <a:effectLst/>
                <a:latin typeface="+mn-lt"/>
                <a:ea typeface="+mn-ea"/>
                <a:cs typeface="+mn-cs"/>
              </a:rPr>
              <a:t>Adobe blog post:</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Reporting</a:t>
            </a:r>
            <a:r>
              <a:rPr lang="en-US" sz="1200" b="0" i="0" kern="1200" dirty="0">
                <a:solidFill>
                  <a:schemeClr val="tx1"/>
                </a:solidFill>
                <a:effectLst/>
                <a:latin typeface="+mn-lt"/>
                <a:ea typeface="+mn-ea"/>
                <a:cs typeface="+mn-cs"/>
              </a:rPr>
              <a:t>: The process of organizing data into informational summaries in order to monitor how different areas of a business are performing. </a:t>
            </a:r>
          </a:p>
          <a:p>
            <a:r>
              <a:rPr lang="en-US" sz="1200" b="1" i="0" kern="1200" dirty="0">
                <a:solidFill>
                  <a:schemeClr val="tx1"/>
                </a:solidFill>
                <a:effectLst/>
                <a:latin typeface="+mn-lt"/>
                <a:ea typeface="+mn-ea"/>
                <a:cs typeface="+mn-cs"/>
              </a:rPr>
              <a:t>Analysis</a:t>
            </a:r>
            <a:r>
              <a:rPr lang="en-US" sz="1200" b="0" i="0" kern="1200" dirty="0">
                <a:solidFill>
                  <a:schemeClr val="tx1"/>
                </a:solidFill>
                <a:effectLst/>
                <a:latin typeface="+mn-lt"/>
                <a:ea typeface="+mn-ea"/>
                <a:cs typeface="+mn-cs"/>
              </a:rPr>
              <a:t>: The process of exploring data and </a:t>
            </a:r>
            <a:r>
              <a:rPr lang="en-US" sz="1200" b="1" i="0" kern="1200" dirty="0">
                <a:solidFill>
                  <a:schemeClr val="tx1"/>
                </a:solidFill>
                <a:effectLst/>
                <a:latin typeface="+mn-lt"/>
                <a:ea typeface="+mn-ea"/>
                <a:cs typeface="+mn-cs"/>
              </a:rPr>
              <a:t>reports</a:t>
            </a:r>
            <a:r>
              <a:rPr lang="en-US" sz="1200" b="0" i="0" kern="1200" dirty="0">
                <a:solidFill>
                  <a:schemeClr val="tx1"/>
                </a:solidFill>
                <a:effectLst/>
                <a:latin typeface="+mn-lt"/>
                <a:ea typeface="+mn-ea"/>
                <a:cs typeface="+mn-cs"/>
              </a:rPr>
              <a:t> in order to extract meaningful insights, which can be used to better understand and improve business performance.</a:t>
            </a:r>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8</a:t>
            </a:fld>
            <a:endParaRPr lang="en-US" dirty="0"/>
          </a:p>
        </p:txBody>
      </p:sp>
    </p:spTree>
    <p:extLst>
      <p:ext uri="{BB962C8B-B14F-4D97-AF65-F5344CB8AC3E}">
        <p14:creationId xmlns:p14="http://schemas.microsoft.com/office/powerpoint/2010/main" val="94476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9</a:t>
            </a:fld>
            <a:endParaRPr lang="en-US" dirty="0"/>
          </a:p>
        </p:txBody>
      </p:sp>
    </p:spTree>
    <p:extLst>
      <p:ext uri="{BB962C8B-B14F-4D97-AF65-F5344CB8AC3E}">
        <p14:creationId xmlns:p14="http://schemas.microsoft.com/office/powerpoint/2010/main" val="1895390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a:t>
            </a:r>
            <a:r>
              <a:rPr lang="en-US" baseline="0" dirty="0"/>
              <a:t>good example with the canned reports – “How many enrollments in 2017?”  Different answers if you run “Enrollments for a Period” report, which shows you how many enrollments had a start date between 1/1/2017 and 12/31/2017 and if you run the Program Enroll Grid, which shows you who all ‘touched’ a program in each month of 2017.  First report leaves out anyone who was still enrolled on 1/1/2017 but began enrollment prior to calendar year 2017.  Same question might mean something different to those who interpret it. </a:t>
            </a:r>
            <a:r>
              <a:rPr lang="en-US" baseline="0" dirty="0" smtClean="0"/>
              <a:t>  Also agency enrollment vs program enrollment vs facility.  Do we count one person who enrolled in 2 programs once or twice?</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4917F4D-3F5E-47F6-8C0E-147A8F1239A3}" type="slidenum">
              <a:rPr lang="en-US" smtClean="0"/>
              <a:t>10</a:t>
            </a:fld>
            <a:endParaRPr lang="en-US" dirty="0"/>
          </a:p>
        </p:txBody>
      </p:sp>
    </p:spTree>
    <p:extLst>
      <p:ext uri="{BB962C8B-B14F-4D97-AF65-F5344CB8AC3E}">
        <p14:creationId xmlns:p14="http://schemas.microsoft.com/office/powerpoint/2010/main" val="225759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Day and Service Days – Residential example and Fee-For-Service example – capacity and budgets</a:t>
            </a:r>
          </a:p>
          <a:p>
            <a:r>
              <a:rPr lang="en-US" dirty="0"/>
              <a:t>--Billing authorizations report – for the client</a:t>
            </a:r>
          </a:p>
          <a:p>
            <a:r>
              <a:rPr lang="en-US" dirty="0"/>
              <a:t>--Billable services report</a:t>
            </a:r>
          </a:p>
          <a:p>
            <a:r>
              <a:rPr lang="en-US" dirty="0"/>
              <a:t>-mileage per event / </a:t>
            </a:r>
          </a:p>
          <a:p>
            <a:endParaRPr lang="en-US" dirty="0"/>
          </a:p>
          <a:p>
            <a:r>
              <a:rPr lang="en-US" dirty="0"/>
              <a:t>Easy of use / customizability – tool of choice </a:t>
            </a:r>
          </a:p>
          <a:p>
            <a:endParaRPr lang="en-US" dirty="0"/>
          </a:p>
          <a:p>
            <a:r>
              <a:rPr lang="en-US" dirty="0"/>
              <a:t>Changed</a:t>
            </a:r>
            <a:r>
              <a:rPr lang="en-US" baseline="0" dirty="0"/>
              <a:t> “how many clients were enrolled… “  and  “How many clients received…” – DRC</a:t>
            </a:r>
          </a:p>
          <a:p>
            <a:endParaRPr lang="en-US" dirty="0"/>
          </a:p>
          <a:p>
            <a:endParaRPr lang="en-US" dirty="0"/>
          </a:p>
        </p:txBody>
      </p:sp>
      <p:sp>
        <p:nvSpPr>
          <p:cNvPr id="4" name="Slide Number Placeholder 3"/>
          <p:cNvSpPr>
            <a:spLocks noGrp="1"/>
          </p:cNvSpPr>
          <p:nvPr>
            <p:ph type="sldNum" sz="quarter" idx="10"/>
          </p:nvPr>
        </p:nvSpPr>
        <p:spPr/>
        <p:txBody>
          <a:bodyPr/>
          <a:lstStyle/>
          <a:p>
            <a:fld id="{4800A896-34E7-4B84-B764-A9F5223820D2}" type="slidenum">
              <a:rPr lang="en-US" smtClean="0"/>
              <a:t>11</a:t>
            </a:fld>
            <a:endParaRPr lang="en-US" dirty="0"/>
          </a:p>
        </p:txBody>
      </p:sp>
    </p:spTree>
    <p:extLst>
      <p:ext uri="{BB962C8B-B14F-4D97-AF65-F5344CB8AC3E}">
        <p14:creationId xmlns:p14="http://schemas.microsoft.com/office/powerpoint/2010/main" val="373632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Insight – enrollment by Month for 12 months for canned reports</a:t>
            </a:r>
          </a:p>
        </p:txBody>
      </p:sp>
      <p:sp>
        <p:nvSpPr>
          <p:cNvPr id="4" name="Slide Number Placeholder 3"/>
          <p:cNvSpPr>
            <a:spLocks noGrp="1"/>
          </p:cNvSpPr>
          <p:nvPr>
            <p:ph type="sldNum" sz="quarter" idx="10"/>
          </p:nvPr>
        </p:nvSpPr>
        <p:spPr/>
        <p:txBody>
          <a:bodyPr/>
          <a:lstStyle/>
          <a:p>
            <a:fld id="{64917F4D-3F5E-47F6-8C0E-147A8F1239A3}" type="slidenum">
              <a:rPr lang="en-US" smtClean="0"/>
              <a:t>12</a:t>
            </a:fld>
            <a:endParaRPr lang="en-US" dirty="0"/>
          </a:p>
        </p:txBody>
      </p:sp>
    </p:spTree>
    <p:extLst>
      <p:ext uri="{BB962C8B-B14F-4D97-AF65-F5344CB8AC3E}">
        <p14:creationId xmlns:p14="http://schemas.microsoft.com/office/powerpoint/2010/main" val="55362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of your reporting options allow you to get away with not knowing any SQL – canned reports, DI without creating custom views, KPI Dashboards, </a:t>
            </a:r>
            <a:r>
              <a:rPr lang="en-US" baseline="0" dirty="0" err="1"/>
              <a:t>PowerBI</a:t>
            </a:r>
            <a:r>
              <a:rPr lang="en-US" baseline="0" dirty="0"/>
              <a:t> (with fingers crossed).  In the case of canned reports, DI with system views and KPI dashboards, the relationships are solid but you are limited to the core system relationships.  With Power BI, it will make logical guesses about how your data is related but it may get it wrong or miss important links – guesses by assuming that </a:t>
            </a:r>
            <a:r>
              <a:rPr lang="en-US" baseline="0" dirty="0" err="1"/>
              <a:t>people_id</a:t>
            </a:r>
            <a:r>
              <a:rPr lang="en-US" baseline="0" dirty="0"/>
              <a:t> FK =  </a:t>
            </a:r>
            <a:r>
              <a:rPr lang="en-US" baseline="0" dirty="0" err="1"/>
              <a:t>people.people_id</a:t>
            </a:r>
            <a:r>
              <a:rPr lang="en-US" baseline="0" dirty="0"/>
              <a:t> but what about when </a:t>
            </a:r>
            <a:r>
              <a:rPr lang="en-US" baseline="0" dirty="0" err="1"/>
              <a:t>program_providing_service</a:t>
            </a:r>
            <a:r>
              <a:rPr lang="en-US" baseline="0" dirty="0"/>
              <a:t> FK =  </a:t>
            </a:r>
            <a:r>
              <a:rPr lang="en-US" baseline="0" dirty="0" err="1"/>
              <a:t>program_info.program_info_id</a:t>
            </a:r>
            <a:r>
              <a:rPr lang="en-US" baseline="0" dirty="0"/>
              <a:t> – it won’t know that one and you won’t get the data you need.  </a:t>
            </a:r>
            <a:r>
              <a:rPr lang="en-US" baseline="0" dirty="0" err="1"/>
              <a:t>PowerBI</a:t>
            </a:r>
            <a:r>
              <a:rPr lang="en-US" baseline="0" dirty="0"/>
              <a:t> has a graphical interface for making those links but you still need to know how database is structured to make those links.</a:t>
            </a:r>
          </a:p>
          <a:p>
            <a:endParaRPr lang="en-US" baseline="0" dirty="0"/>
          </a:p>
          <a:p>
            <a:r>
              <a:rPr lang="en-US" baseline="0" dirty="0"/>
              <a:t>For all of the rest, you do need to be familiar with Relational Databases and how your tables relate to one another so that you can report.</a:t>
            </a:r>
          </a:p>
          <a:p>
            <a:endParaRPr lang="en-US" baseline="0" dirty="0"/>
          </a:p>
          <a:p>
            <a:r>
              <a:rPr lang="en-US" baseline="0" dirty="0"/>
              <a:t>Since we will likely not have time to do a SQL Crash Course in this presentation:</a:t>
            </a:r>
          </a:p>
          <a:p>
            <a:r>
              <a:rPr lang="en-US" baseline="0" dirty="0"/>
              <a:t>SQL Basics using myEvolv tables for the examples Handout – start out using it with </a:t>
            </a:r>
            <a:r>
              <a:rPr lang="en-US" baseline="0" dirty="0" err="1"/>
              <a:t>DataInsight</a:t>
            </a:r>
            <a:r>
              <a:rPr lang="en-US" baseline="0" dirty="0"/>
              <a:t> – make virtual views</a:t>
            </a:r>
          </a:p>
          <a:p>
            <a:r>
              <a:rPr lang="en-US" baseline="0" dirty="0"/>
              <a:t>NYEUG Training Summit Presentation from 2017 – available at blog.corbinet.com/reporting – this covers some of the specifics of the myEvolv database and how the tables relate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14</a:t>
            </a:fld>
            <a:endParaRPr lang="en-US" dirty="0"/>
          </a:p>
        </p:txBody>
      </p:sp>
    </p:spTree>
    <p:extLst>
      <p:ext uri="{BB962C8B-B14F-4D97-AF65-F5344CB8AC3E}">
        <p14:creationId xmlns:p14="http://schemas.microsoft.com/office/powerpoint/2010/main" val="221639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a:t>
            </a:r>
          </a:p>
          <a:p>
            <a:r>
              <a:rPr lang="en-US" dirty="0"/>
              <a:t>These</a:t>
            </a:r>
            <a:r>
              <a:rPr lang="en-US" baseline="0" dirty="0"/>
              <a:t> reports are built and ready to go on day one.  They are based on solid system views so you know they are accurate (except when bugs appear), but not reliant on a user’s query which may be flawed.  These are great for quick checks on certain things.</a:t>
            </a:r>
          </a:p>
          <a:p>
            <a:r>
              <a:rPr lang="en-US" baseline="0" dirty="0"/>
              <a:t>Many users like the ability to save their parameters in a query and then name it and launch it from their home screen.</a:t>
            </a:r>
          </a:p>
          <a:p>
            <a:r>
              <a:rPr lang="en-US" baseline="0" dirty="0"/>
              <a:t>No matter what parameters a user enters into these reports, they can only ever see information on clients they have access to by myEvolv security configurations.</a:t>
            </a:r>
          </a:p>
          <a:p>
            <a:endParaRPr lang="en-US" baseline="0" dirty="0"/>
          </a:p>
          <a:p>
            <a:r>
              <a:rPr lang="en-US" baseline="0" dirty="0"/>
              <a:t>Cons</a:t>
            </a:r>
          </a:p>
          <a:p>
            <a:r>
              <a:rPr lang="en-US" baseline="0" dirty="0"/>
              <a:t>Limited to Core Reporting – </a:t>
            </a:r>
            <a:r>
              <a:rPr lang="en-US" baseline="0" dirty="0" err="1"/>
              <a:t>Netsmart’s</a:t>
            </a:r>
            <a:r>
              <a:rPr lang="en-US" baseline="0" dirty="0"/>
              <a:t> system views are built only with core functionality in mind – no custom fields, you are stuck with their idea of what things are, e.g. enrollments means enrolled in a program, not a facility – no ability to apply agency business logic where different from </a:t>
            </a:r>
            <a:r>
              <a:rPr lang="en-US" baseline="0" dirty="0" err="1"/>
              <a:t>Netsmart’s</a:t>
            </a:r>
            <a:endParaRPr lang="en-US" baseline="0" dirty="0"/>
          </a:p>
          <a:p>
            <a:r>
              <a:rPr lang="en-US" baseline="0" dirty="0"/>
              <a:t>Customization is limited to parameter and Report Selection options, although there is the deprecated Custom Report Design tool that still works – able to use the Netsmart system views to make custom visual reports that show as Report Selections</a:t>
            </a:r>
          </a:p>
          <a:p>
            <a:r>
              <a:rPr lang="en-US" baseline="0" dirty="0"/>
              <a:t>New Canned Reports come out seldom.  I don’t know if they are deprecated per se but you rarely see new reports appear.  Requesting a new report would be custom development or an innovation request and you still might not get 100% of what you are looking for.</a:t>
            </a:r>
            <a:endParaRPr lang="en-US" dirty="0"/>
          </a:p>
        </p:txBody>
      </p:sp>
      <p:sp>
        <p:nvSpPr>
          <p:cNvPr id="4" name="Slide Number Placeholder 3"/>
          <p:cNvSpPr>
            <a:spLocks noGrp="1"/>
          </p:cNvSpPr>
          <p:nvPr>
            <p:ph type="sldNum" sz="quarter" idx="10"/>
          </p:nvPr>
        </p:nvSpPr>
        <p:spPr/>
        <p:txBody>
          <a:bodyPr/>
          <a:lstStyle/>
          <a:p>
            <a:fld id="{64917F4D-3F5E-47F6-8C0E-147A8F1239A3}" type="slidenum">
              <a:rPr lang="en-US" smtClean="0"/>
              <a:t>15</a:t>
            </a:fld>
            <a:endParaRPr lang="en-US" dirty="0"/>
          </a:p>
        </p:txBody>
      </p:sp>
    </p:spTree>
    <p:extLst>
      <p:ext uri="{BB962C8B-B14F-4D97-AF65-F5344CB8AC3E}">
        <p14:creationId xmlns:p14="http://schemas.microsoft.com/office/powerpoint/2010/main" val="2595552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tsmart ">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1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
        <p:nvSpPr>
          <p:cNvPr id="3" name="Content Placeholder 2"/>
          <p:cNvSpPr>
            <a:spLocks noGrp="1"/>
          </p:cNvSpPr>
          <p:nvPr>
            <p:ph sz="half" idx="1"/>
          </p:nvPr>
        </p:nvSpPr>
        <p:spPr>
          <a:xfrm>
            <a:off x="628650" y="1112078"/>
            <a:ext cx="7886700" cy="3262312"/>
          </a:xfrm>
        </p:spPr>
        <p:txBody>
          <a:bodyPr>
            <a:noAutofit/>
          </a:bodyPr>
          <a:lstStyle>
            <a:lvl1pPr marL="285750" indent="-285750" algn="l">
              <a:buFontTx/>
              <a:buBlip>
                <a:blip r:embed="rId2"/>
              </a:buBlip>
              <a:tabLst/>
              <a:defRPr sz="2000"/>
            </a:lvl1pPr>
            <a:lvl2pPr marL="635000" indent="-177800">
              <a:buFont typeface="Arial" charset="0"/>
              <a:buChar char="•"/>
              <a:tabLst/>
              <a:defRPr sz="1800">
                <a:solidFill>
                  <a:schemeClr val="tx2"/>
                </a:solidFill>
              </a:defRPr>
            </a:lvl2pPr>
            <a:lvl3pPr marL="1090613" indent="-176213">
              <a:buFontTx/>
              <a:buBlip>
                <a:blip r:embed="rId3"/>
              </a:buBlip>
              <a:tabLst/>
              <a:defRPr sz="1400"/>
            </a:lvl3pPr>
            <a:lvl4pPr marL="1547813" indent="-176213">
              <a:buFont typeface="Wingdings" charset="2"/>
              <a:buChar char="§"/>
              <a:tabLst/>
              <a:defRPr sz="1200">
                <a:solidFill>
                  <a:schemeClr val="tx2"/>
                </a:solidFill>
              </a:defRPr>
            </a:lvl4pPr>
            <a:lvl5pPr marL="2005013" indent="-176213">
              <a:buFont typeface="Wingdings" charset="2"/>
              <a:buChar char="§"/>
              <a:tabLst/>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3124200" y="4797081"/>
            <a:ext cx="2895600" cy="274637"/>
          </a:xfrm>
          <a:prstGeom prst="rect">
            <a:avLst/>
          </a:prstGeom>
        </p:spPr>
        <p:txBody>
          <a:bodyPr>
            <a:noAutofit/>
          </a:bodyPr>
          <a:lstStyle/>
          <a:p>
            <a:endParaRPr lang="en-US" dirty="0"/>
          </a:p>
        </p:txBody>
      </p:sp>
      <p:sp>
        <p:nvSpPr>
          <p:cNvPr id="5" name="Text Placeholder 8"/>
          <p:cNvSpPr>
            <a:spLocks noGrp="1"/>
          </p:cNvSpPr>
          <p:nvPr>
            <p:ph type="body" sz="quarter" idx="12"/>
          </p:nvPr>
        </p:nvSpPr>
        <p:spPr>
          <a:xfrm>
            <a:off x="628650" y="693738"/>
            <a:ext cx="7886700" cy="300037"/>
          </a:xfrm>
        </p:spPr>
        <p:txBody>
          <a:bodyPr/>
          <a:lstStyle>
            <a:lvl1pPr algn="l">
              <a:defRPr sz="1600" i="1">
                <a:solidFill>
                  <a:schemeClr val="accent2"/>
                </a:solidFill>
              </a:defRPr>
            </a:lvl1pPr>
          </a:lstStyle>
          <a:p>
            <a:pPr lvl="0"/>
            <a:r>
              <a:rPr lang="en-US" dirty="0"/>
              <a:t>Click to edit Master text styles</a:t>
            </a:r>
          </a:p>
        </p:txBody>
      </p:sp>
      <p:grpSp>
        <p:nvGrpSpPr>
          <p:cNvPr id="4" name="Group 3">
            <a:extLst>
              <a:ext uri="{FF2B5EF4-FFF2-40B4-BE49-F238E27FC236}">
                <a16:creationId xmlns:a16="http://schemas.microsoft.com/office/drawing/2014/main" id="{D7BC308C-364F-E543-BF6E-83B2AB0E46C6}"/>
              </a:ext>
            </a:extLst>
          </p:cNvPr>
          <p:cNvGrpSpPr/>
          <p:nvPr userDrawn="1"/>
        </p:nvGrpSpPr>
        <p:grpSpPr>
          <a:xfrm flipH="1">
            <a:off x="-20024" y="-193038"/>
            <a:ext cx="9736150" cy="5614124"/>
            <a:chOff x="-592148" y="-193038"/>
            <a:chExt cx="9736150" cy="5614124"/>
          </a:xfrm>
        </p:grpSpPr>
        <p:pic>
          <p:nvPicPr>
            <p:cNvPr id="7" name="Picture 6">
              <a:extLst>
                <a:ext uri="{FF2B5EF4-FFF2-40B4-BE49-F238E27FC236}">
                  <a16:creationId xmlns:a16="http://schemas.microsoft.com/office/drawing/2014/main" id="{B7962563-88BF-6F45-8B71-8745280908C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826"/>
            <a:stretch/>
          </p:blipFill>
          <p:spPr>
            <a:xfrm>
              <a:off x="3965383" y="0"/>
              <a:ext cx="5178619" cy="5143501"/>
            </a:xfrm>
            <a:prstGeom prst="rect">
              <a:avLst/>
            </a:prstGeom>
          </p:spPr>
        </p:pic>
        <p:sp>
          <p:nvSpPr>
            <p:cNvPr id="8" name="Rectangle 4">
              <a:extLst>
                <a:ext uri="{FF2B5EF4-FFF2-40B4-BE49-F238E27FC236}">
                  <a16:creationId xmlns:a16="http://schemas.microsoft.com/office/drawing/2014/main" id="{299AC3D9-A688-9043-94D1-AC13F3499B85}"/>
                </a:ext>
              </a:extLst>
            </p:cNvPr>
            <p:cNvSpPr/>
            <p:nvPr userDrawn="1"/>
          </p:nvSpPr>
          <p:spPr>
            <a:xfrm flipV="1">
              <a:off x="-592148" y="-104437"/>
              <a:ext cx="5815321" cy="5334920"/>
            </a:xfrm>
            <a:custGeom>
              <a:avLst/>
              <a:gdLst>
                <a:gd name="connsiteX0" fmla="*/ 0 w 4854664"/>
                <a:gd name="connsiteY0" fmla="*/ 0 h 5143500"/>
                <a:gd name="connsiteX1" fmla="*/ 4854664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3613692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000223 w 4854664"/>
                <a:gd name="connsiteY1" fmla="*/ 48986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158349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5083068"/>
                <a:gd name="connsiteY0" fmla="*/ 0 h 5143500"/>
                <a:gd name="connsiteX1" fmla="*/ 4158349 w 5083068"/>
                <a:gd name="connsiteY1" fmla="*/ 0 h 5143500"/>
                <a:gd name="connsiteX2" fmla="*/ 5083068 w 5083068"/>
                <a:gd name="connsiteY2" fmla="*/ 5127171 h 5143500"/>
                <a:gd name="connsiteX3" fmla="*/ 0 w 5083068"/>
                <a:gd name="connsiteY3" fmla="*/ 5143500 h 5143500"/>
                <a:gd name="connsiteX4" fmla="*/ 0 w 5083068"/>
                <a:gd name="connsiteY4" fmla="*/ 0 h 5143500"/>
                <a:gd name="connsiteX0" fmla="*/ 0 w 5083068"/>
                <a:gd name="connsiteY0" fmla="*/ 0 h 5143500"/>
                <a:gd name="connsiteX1" fmla="*/ 4158349 w 5083068"/>
                <a:gd name="connsiteY1" fmla="*/ 0 h 5143500"/>
                <a:gd name="connsiteX2" fmla="*/ 5083068 w 5083068"/>
                <a:gd name="connsiteY2" fmla="*/ 5143336 h 5143500"/>
                <a:gd name="connsiteX3" fmla="*/ 0 w 5083068"/>
                <a:gd name="connsiteY3" fmla="*/ 5143500 h 5143500"/>
                <a:gd name="connsiteX4" fmla="*/ 0 w 5083068"/>
                <a:gd name="connsiteY4" fmla="*/ 0 h 5143500"/>
                <a:gd name="connsiteX0" fmla="*/ 2134449 w 7217517"/>
                <a:gd name="connsiteY0" fmla="*/ 0 h 5143500"/>
                <a:gd name="connsiteX1" fmla="*/ 6292798 w 7217517"/>
                <a:gd name="connsiteY1" fmla="*/ 0 h 5143500"/>
                <a:gd name="connsiteX2" fmla="*/ 7217517 w 7217517"/>
                <a:gd name="connsiteY2" fmla="*/ 5143336 h 5143500"/>
                <a:gd name="connsiteX3" fmla="*/ 0 w 7217517"/>
                <a:gd name="connsiteY3" fmla="*/ 5143500 h 5143500"/>
                <a:gd name="connsiteX4" fmla="*/ 2134449 w 7217517"/>
                <a:gd name="connsiteY4" fmla="*/ 0 h 5143500"/>
                <a:gd name="connsiteX0" fmla="*/ 0 w 7242726"/>
                <a:gd name="connsiteY0" fmla="*/ 0 h 5151670"/>
                <a:gd name="connsiteX1" fmla="*/ 6318007 w 7242726"/>
                <a:gd name="connsiteY1" fmla="*/ 8170 h 5151670"/>
                <a:gd name="connsiteX2" fmla="*/ 7242726 w 7242726"/>
                <a:gd name="connsiteY2" fmla="*/ 5151506 h 5151670"/>
                <a:gd name="connsiteX3" fmla="*/ 25209 w 7242726"/>
                <a:gd name="connsiteY3" fmla="*/ 5151670 h 5151670"/>
                <a:gd name="connsiteX4" fmla="*/ 0 w 7242726"/>
                <a:gd name="connsiteY4" fmla="*/ 0 h 5151670"/>
                <a:gd name="connsiteX0" fmla="*/ 0 w 7242726"/>
                <a:gd name="connsiteY0" fmla="*/ 0 h 5204776"/>
                <a:gd name="connsiteX1" fmla="*/ 6318007 w 7242726"/>
                <a:gd name="connsiteY1" fmla="*/ 8170 h 5204776"/>
                <a:gd name="connsiteX2" fmla="*/ 7242726 w 7242726"/>
                <a:gd name="connsiteY2" fmla="*/ 5151506 h 5204776"/>
                <a:gd name="connsiteX3" fmla="*/ 1995848 w 7242726"/>
                <a:gd name="connsiteY3" fmla="*/ 5204776 h 5204776"/>
                <a:gd name="connsiteX4" fmla="*/ 0 w 7242726"/>
                <a:gd name="connsiteY4" fmla="*/ 0 h 5204776"/>
                <a:gd name="connsiteX0" fmla="*/ 0 w 7242726"/>
                <a:gd name="connsiteY0" fmla="*/ 0 h 5151506"/>
                <a:gd name="connsiteX1" fmla="*/ 6318007 w 7242726"/>
                <a:gd name="connsiteY1" fmla="*/ 8170 h 5151506"/>
                <a:gd name="connsiteX2" fmla="*/ 7242726 w 7242726"/>
                <a:gd name="connsiteY2" fmla="*/ 5151506 h 5151506"/>
                <a:gd name="connsiteX3" fmla="*/ 1346433 w 7242726"/>
                <a:gd name="connsiteY3" fmla="*/ 5098563 h 5151506"/>
                <a:gd name="connsiteX4" fmla="*/ 0 w 7242726"/>
                <a:gd name="connsiteY4" fmla="*/ 0 h 5151506"/>
                <a:gd name="connsiteX0" fmla="*/ 926520 w 5896293"/>
                <a:gd name="connsiteY0" fmla="*/ 427301 h 5143336"/>
                <a:gd name="connsiteX1" fmla="*/ 4971574 w 5896293"/>
                <a:gd name="connsiteY1" fmla="*/ 0 h 5143336"/>
                <a:gd name="connsiteX2" fmla="*/ 5896293 w 5896293"/>
                <a:gd name="connsiteY2" fmla="*/ 5143336 h 5143336"/>
                <a:gd name="connsiteX3" fmla="*/ 0 w 5896293"/>
                <a:gd name="connsiteY3" fmla="*/ 5090393 h 5143336"/>
                <a:gd name="connsiteX4" fmla="*/ 926520 w 5896293"/>
                <a:gd name="connsiteY4" fmla="*/ 427301 h 5143336"/>
                <a:gd name="connsiteX0" fmla="*/ 0 w 5910305"/>
                <a:gd name="connsiteY0" fmla="*/ 66179 h 5143336"/>
                <a:gd name="connsiteX1" fmla="*/ 4985586 w 5910305"/>
                <a:gd name="connsiteY1" fmla="*/ 0 h 5143336"/>
                <a:gd name="connsiteX2" fmla="*/ 5910305 w 5910305"/>
                <a:gd name="connsiteY2" fmla="*/ 5143336 h 5143336"/>
                <a:gd name="connsiteX3" fmla="*/ 14012 w 5910305"/>
                <a:gd name="connsiteY3" fmla="*/ 5090393 h 5143336"/>
                <a:gd name="connsiteX4" fmla="*/ 0 w 5910305"/>
                <a:gd name="connsiteY4" fmla="*/ 66179 h 514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305" h="5143336">
                  <a:moveTo>
                    <a:pt x="0" y="66179"/>
                  </a:moveTo>
                  <a:lnTo>
                    <a:pt x="4985586" y="0"/>
                  </a:lnTo>
                  <a:lnTo>
                    <a:pt x="5910305" y="5143336"/>
                  </a:lnTo>
                  <a:lnTo>
                    <a:pt x="14012" y="5090393"/>
                  </a:lnTo>
                  <a:cubicBezTo>
                    <a:pt x="9341" y="3415655"/>
                    <a:pt x="4671" y="1740917"/>
                    <a:pt x="0" y="66179"/>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9" name="Straight Connector 8">
              <a:extLst>
                <a:ext uri="{FF2B5EF4-FFF2-40B4-BE49-F238E27FC236}">
                  <a16:creationId xmlns:a16="http://schemas.microsoft.com/office/drawing/2014/main" id="{DC4C05B1-DE73-3649-A0C4-BF2D03F66892}"/>
                </a:ext>
              </a:extLst>
            </p:cNvPr>
            <p:cNvCxnSpPr>
              <a:cxnSpLocks/>
            </p:cNvCxnSpPr>
            <p:nvPr userDrawn="1"/>
          </p:nvCxnSpPr>
          <p:spPr>
            <a:xfrm flipH="1">
              <a:off x="4235820" y="-193038"/>
              <a:ext cx="964207" cy="5614124"/>
            </a:xfrm>
            <a:prstGeom prst="line">
              <a:avLst/>
            </a:prstGeom>
            <a:noFill/>
            <a:ln w="19050" cap="flat" cmpd="sng" algn="ctr">
              <a:solidFill>
                <a:schemeClr val="accent2"/>
              </a:solidFill>
              <a:prstDash val="solid"/>
              <a:headEnd w="lg" len="med"/>
              <a:tailEnd type="none"/>
            </a:ln>
            <a:effectLst/>
          </p:spPr>
        </p:cxnSp>
      </p:grpSp>
      <p:pic>
        <p:nvPicPr>
          <p:cNvPr id="12" name="Picture 11">
            <a:extLst>
              <a:ext uri="{FF2B5EF4-FFF2-40B4-BE49-F238E27FC236}">
                <a16:creationId xmlns:a16="http://schemas.microsoft.com/office/drawing/2014/main" id="{B400DBF4-C6EC-A247-8264-CC0DF6449FC3}"/>
              </a:ext>
            </a:extLst>
          </p:cNvPr>
          <p:cNvPicPr>
            <a:picLocks noChangeAspect="1"/>
          </p:cNvPicPr>
          <p:nvPr userDrawn="1"/>
        </p:nvPicPr>
        <p:blipFill>
          <a:blip r:embed="rId5"/>
          <a:stretch>
            <a:fillRect/>
          </a:stretch>
        </p:blipFill>
        <p:spPr>
          <a:xfrm>
            <a:off x="8197515" y="4948990"/>
            <a:ext cx="854687" cy="132951"/>
          </a:xfrm>
          <a:prstGeom prst="rect">
            <a:avLst/>
          </a:prstGeom>
        </p:spPr>
      </p:pic>
      <p:sp>
        <p:nvSpPr>
          <p:cNvPr id="11" name="Footer Placeholder 4">
            <a:extLst>
              <a:ext uri="{FF2B5EF4-FFF2-40B4-BE49-F238E27FC236}">
                <a16:creationId xmlns:a16="http://schemas.microsoft.com/office/drawing/2014/main" id="{DFF14A27-20C4-EB4B-BB60-9394E4B92ABB}"/>
              </a:ext>
            </a:extLst>
          </p:cNvPr>
          <p:cNvSpPr txBox="1">
            <a:spLocks/>
          </p:cNvSpPr>
          <p:nvPr userDrawn="1"/>
        </p:nvSpPr>
        <p:spPr>
          <a:xfrm>
            <a:off x="-159702" y="4788711"/>
            <a:ext cx="2895600" cy="274637"/>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05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NYEUG Regional Training Summit</a:t>
            </a:r>
          </a:p>
        </p:txBody>
      </p:sp>
    </p:spTree>
    <p:extLst>
      <p:ext uri="{BB962C8B-B14F-4D97-AF65-F5344CB8AC3E}">
        <p14:creationId xmlns:p14="http://schemas.microsoft.com/office/powerpoint/2010/main" val="19229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tsmart By The Numbers – K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CFB4C9-0FE8-6048-9299-277FCE10B2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826"/>
          <a:stretch/>
        </p:blipFill>
        <p:spPr>
          <a:xfrm>
            <a:off x="4721943" y="0"/>
            <a:ext cx="4422057" cy="5143501"/>
          </a:xfrm>
          <a:prstGeom prst="rect">
            <a:avLst/>
          </a:prstGeom>
        </p:spPr>
      </p:pic>
      <p:sp>
        <p:nvSpPr>
          <p:cNvPr id="7" name="Rectangle 4">
            <a:extLst>
              <a:ext uri="{FF2B5EF4-FFF2-40B4-BE49-F238E27FC236}">
                <a16:creationId xmlns:a16="http://schemas.microsoft.com/office/drawing/2014/main" id="{9609F751-42C4-F34A-B105-224751E7B161}"/>
              </a:ext>
            </a:extLst>
          </p:cNvPr>
          <p:cNvSpPr/>
          <p:nvPr userDrawn="1"/>
        </p:nvSpPr>
        <p:spPr>
          <a:xfrm flipV="1">
            <a:off x="-67047" y="-104437"/>
            <a:ext cx="6800440" cy="5334920"/>
          </a:xfrm>
          <a:custGeom>
            <a:avLst/>
            <a:gdLst>
              <a:gd name="connsiteX0" fmla="*/ 0 w 4854664"/>
              <a:gd name="connsiteY0" fmla="*/ 0 h 5143500"/>
              <a:gd name="connsiteX1" fmla="*/ 4854664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3613692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000223 w 4854664"/>
              <a:gd name="connsiteY1" fmla="*/ 48986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158349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5083068"/>
              <a:gd name="connsiteY0" fmla="*/ 0 h 5143500"/>
              <a:gd name="connsiteX1" fmla="*/ 4158349 w 5083068"/>
              <a:gd name="connsiteY1" fmla="*/ 0 h 5143500"/>
              <a:gd name="connsiteX2" fmla="*/ 5083068 w 5083068"/>
              <a:gd name="connsiteY2" fmla="*/ 5127171 h 5143500"/>
              <a:gd name="connsiteX3" fmla="*/ 0 w 5083068"/>
              <a:gd name="connsiteY3" fmla="*/ 5143500 h 5143500"/>
              <a:gd name="connsiteX4" fmla="*/ 0 w 5083068"/>
              <a:gd name="connsiteY4" fmla="*/ 0 h 5143500"/>
              <a:gd name="connsiteX0" fmla="*/ 0 w 5083068"/>
              <a:gd name="connsiteY0" fmla="*/ 0 h 5143500"/>
              <a:gd name="connsiteX1" fmla="*/ 4158349 w 5083068"/>
              <a:gd name="connsiteY1" fmla="*/ 0 h 5143500"/>
              <a:gd name="connsiteX2" fmla="*/ 5083068 w 5083068"/>
              <a:gd name="connsiteY2" fmla="*/ 5143336 h 5143500"/>
              <a:gd name="connsiteX3" fmla="*/ 0 w 5083068"/>
              <a:gd name="connsiteY3" fmla="*/ 5143500 h 5143500"/>
              <a:gd name="connsiteX4" fmla="*/ 0 w 5083068"/>
              <a:gd name="connsiteY4" fmla="*/ 0 h 5143500"/>
              <a:gd name="connsiteX0" fmla="*/ 2134449 w 7217517"/>
              <a:gd name="connsiteY0" fmla="*/ 0 h 5143500"/>
              <a:gd name="connsiteX1" fmla="*/ 6292798 w 7217517"/>
              <a:gd name="connsiteY1" fmla="*/ 0 h 5143500"/>
              <a:gd name="connsiteX2" fmla="*/ 7217517 w 7217517"/>
              <a:gd name="connsiteY2" fmla="*/ 5143336 h 5143500"/>
              <a:gd name="connsiteX3" fmla="*/ 0 w 7217517"/>
              <a:gd name="connsiteY3" fmla="*/ 5143500 h 5143500"/>
              <a:gd name="connsiteX4" fmla="*/ 2134449 w 7217517"/>
              <a:gd name="connsiteY4" fmla="*/ 0 h 5143500"/>
              <a:gd name="connsiteX0" fmla="*/ 0 w 7242726"/>
              <a:gd name="connsiteY0" fmla="*/ 0 h 5151670"/>
              <a:gd name="connsiteX1" fmla="*/ 6318007 w 7242726"/>
              <a:gd name="connsiteY1" fmla="*/ 8170 h 5151670"/>
              <a:gd name="connsiteX2" fmla="*/ 7242726 w 7242726"/>
              <a:gd name="connsiteY2" fmla="*/ 5151506 h 5151670"/>
              <a:gd name="connsiteX3" fmla="*/ 25209 w 7242726"/>
              <a:gd name="connsiteY3" fmla="*/ 5151670 h 5151670"/>
              <a:gd name="connsiteX4" fmla="*/ 0 w 7242726"/>
              <a:gd name="connsiteY4" fmla="*/ 0 h 5151670"/>
              <a:gd name="connsiteX0" fmla="*/ 0 w 7242726"/>
              <a:gd name="connsiteY0" fmla="*/ 0 h 5151506"/>
              <a:gd name="connsiteX1" fmla="*/ 6318007 w 7242726"/>
              <a:gd name="connsiteY1" fmla="*/ 8170 h 5151506"/>
              <a:gd name="connsiteX2" fmla="*/ 7242726 w 7242726"/>
              <a:gd name="connsiteY2" fmla="*/ 5151506 h 5151506"/>
              <a:gd name="connsiteX3" fmla="*/ 999878 w 7242726"/>
              <a:gd name="connsiteY3" fmla="*/ 4313110 h 5151506"/>
              <a:gd name="connsiteX4" fmla="*/ 0 w 7242726"/>
              <a:gd name="connsiteY4" fmla="*/ 0 h 5151506"/>
              <a:gd name="connsiteX0" fmla="*/ 0 w 7242726"/>
              <a:gd name="connsiteY0" fmla="*/ 0 h 5151506"/>
              <a:gd name="connsiteX1" fmla="*/ 6318007 w 7242726"/>
              <a:gd name="connsiteY1" fmla="*/ 8170 h 5151506"/>
              <a:gd name="connsiteX2" fmla="*/ 7242726 w 7242726"/>
              <a:gd name="connsiteY2" fmla="*/ 5151506 h 5151506"/>
              <a:gd name="connsiteX3" fmla="*/ 410544 w 7242726"/>
              <a:gd name="connsiteY3" fmla="*/ 5044162 h 5151506"/>
              <a:gd name="connsiteX4" fmla="*/ 0 w 7242726"/>
              <a:gd name="connsiteY4" fmla="*/ 0 h 5151506"/>
              <a:gd name="connsiteX0" fmla="*/ 632125 w 6832182"/>
              <a:gd name="connsiteY0" fmla="*/ 486365 h 5143336"/>
              <a:gd name="connsiteX1" fmla="*/ 5907463 w 6832182"/>
              <a:gd name="connsiteY1" fmla="*/ 0 h 5143336"/>
              <a:gd name="connsiteX2" fmla="*/ 6832182 w 6832182"/>
              <a:gd name="connsiteY2" fmla="*/ 5143336 h 5143336"/>
              <a:gd name="connsiteX3" fmla="*/ 0 w 6832182"/>
              <a:gd name="connsiteY3" fmla="*/ 5035992 h 5143336"/>
              <a:gd name="connsiteX4" fmla="*/ 632125 w 6832182"/>
              <a:gd name="connsiteY4" fmla="*/ 486365 h 5143336"/>
              <a:gd name="connsiteX0" fmla="*/ 711458 w 6911515"/>
              <a:gd name="connsiteY0" fmla="*/ 486365 h 5143336"/>
              <a:gd name="connsiteX1" fmla="*/ 5986796 w 6911515"/>
              <a:gd name="connsiteY1" fmla="*/ 0 h 5143336"/>
              <a:gd name="connsiteX2" fmla="*/ 6911515 w 6911515"/>
              <a:gd name="connsiteY2" fmla="*/ 5143336 h 5143336"/>
              <a:gd name="connsiteX3" fmla="*/ 0 w 6911515"/>
              <a:gd name="connsiteY3" fmla="*/ 5089746 h 5143336"/>
              <a:gd name="connsiteX4" fmla="*/ 711458 w 6911515"/>
              <a:gd name="connsiteY4" fmla="*/ 486365 h 5143336"/>
              <a:gd name="connsiteX0" fmla="*/ 20122 w 6911515"/>
              <a:gd name="connsiteY0" fmla="*/ 34833 h 5143336"/>
              <a:gd name="connsiteX1" fmla="*/ 5986796 w 6911515"/>
              <a:gd name="connsiteY1" fmla="*/ 0 h 5143336"/>
              <a:gd name="connsiteX2" fmla="*/ 6911515 w 6911515"/>
              <a:gd name="connsiteY2" fmla="*/ 5143336 h 5143336"/>
              <a:gd name="connsiteX3" fmla="*/ 0 w 6911515"/>
              <a:gd name="connsiteY3" fmla="*/ 5089746 h 5143336"/>
              <a:gd name="connsiteX4" fmla="*/ 20122 w 6911515"/>
              <a:gd name="connsiteY4" fmla="*/ 34833 h 514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515" h="5143336">
                <a:moveTo>
                  <a:pt x="20122" y="34833"/>
                </a:moveTo>
                <a:lnTo>
                  <a:pt x="5986796" y="0"/>
                </a:lnTo>
                <a:lnTo>
                  <a:pt x="6911515" y="5143336"/>
                </a:lnTo>
                <a:lnTo>
                  <a:pt x="0" y="5089746"/>
                </a:lnTo>
                <a:cubicBezTo>
                  <a:pt x="6707" y="3404775"/>
                  <a:pt x="13415" y="1719804"/>
                  <a:pt x="20122" y="3483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B7EEEA2A-8637-7F4E-BEDC-10DEA0DC0851}"/>
              </a:ext>
            </a:extLst>
          </p:cNvPr>
          <p:cNvCxnSpPr>
            <a:cxnSpLocks/>
          </p:cNvCxnSpPr>
          <p:nvPr userDrawn="1"/>
        </p:nvCxnSpPr>
        <p:spPr>
          <a:xfrm flipH="1">
            <a:off x="5725868" y="-193038"/>
            <a:ext cx="964207" cy="5614124"/>
          </a:xfrm>
          <a:prstGeom prst="line">
            <a:avLst/>
          </a:prstGeom>
          <a:noFill/>
          <a:ln w="19050" cap="flat" cmpd="sng" algn="ctr">
            <a:solidFill>
              <a:schemeClr val="accent2"/>
            </a:solidFill>
            <a:prstDash val="solid"/>
            <a:headEnd w="lg" len="med"/>
            <a:tailEnd type="none"/>
          </a:ln>
          <a:effectLst/>
        </p:spPr>
      </p:cxnSp>
      <p:pic>
        <p:nvPicPr>
          <p:cNvPr id="9" name="Picture 8">
            <a:extLst>
              <a:ext uri="{FF2B5EF4-FFF2-40B4-BE49-F238E27FC236}">
                <a16:creationId xmlns:a16="http://schemas.microsoft.com/office/drawing/2014/main" id="{28342D23-93DC-1A49-A313-09F9918D03BA}"/>
              </a:ext>
            </a:extLst>
          </p:cNvPr>
          <p:cNvPicPr>
            <a:picLocks noChangeAspect="1"/>
          </p:cNvPicPr>
          <p:nvPr userDrawn="1"/>
        </p:nvPicPr>
        <p:blipFill>
          <a:blip r:embed="rId3"/>
          <a:stretch>
            <a:fillRect/>
          </a:stretch>
        </p:blipFill>
        <p:spPr>
          <a:xfrm>
            <a:off x="8208169" y="4951411"/>
            <a:ext cx="821532" cy="127794"/>
          </a:xfrm>
          <a:prstGeom prst="rect">
            <a:avLst/>
          </a:prstGeom>
        </p:spPr>
      </p:pic>
      <p:sp>
        <p:nvSpPr>
          <p:cNvPr id="10" name="TextBox 9">
            <a:extLst>
              <a:ext uri="{FF2B5EF4-FFF2-40B4-BE49-F238E27FC236}">
                <a16:creationId xmlns:a16="http://schemas.microsoft.com/office/drawing/2014/main" id="{3D3A0C24-9C10-F647-893A-D3F05B46F227}"/>
              </a:ext>
            </a:extLst>
          </p:cNvPr>
          <p:cNvSpPr txBox="1"/>
          <p:nvPr userDrawn="1"/>
        </p:nvSpPr>
        <p:spPr>
          <a:xfrm>
            <a:off x="1811708" y="1187379"/>
            <a:ext cx="3170490" cy="492721"/>
          </a:xfrm>
          <a:prstGeom prst="rect">
            <a:avLst/>
          </a:prstGeom>
        </p:spPr>
        <p:txBody>
          <a:bodyPr wrap="square" rtlCol="0">
            <a:normAutofit/>
          </a:bodyPr>
          <a:lstStyle/>
          <a:p>
            <a:pPr algn="ctr"/>
            <a:r>
              <a:rPr lang="en-US" sz="2000" b="1" dirty="0">
                <a:solidFill>
                  <a:srgbClr val="0076A8"/>
                </a:solidFill>
                <a:latin typeface="Arial" charset="0"/>
                <a:ea typeface="Arial" charset="0"/>
                <a:cs typeface="Arial" charset="0"/>
              </a:rPr>
              <a:t>1,700+ ASSOCIATES</a:t>
            </a:r>
          </a:p>
        </p:txBody>
      </p:sp>
      <p:pic>
        <p:nvPicPr>
          <p:cNvPr id="11" name="Picture 10">
            <a:extLst>
              <a:ext uri="{FF2B5EF4-FFF2-40B4-BE49-F238E27FC236}">
                <a16:creationId xmlns:a16="http://schemas.microsoft.com/office/drawing/2014/main" id="{B05F6D8D-4AEA-2344-A41A-D9247FB8F305}"/>
              </a:ext>
            </a:extLst>
          </p:cNvPr>
          <p:cNvPicPr>
            <a:picLocks noChangeAspect="1"/>
          </p:cNvPicPr>
          <p:nvPr userDrawn="1"/>
        </p:nvPicPr>
        <p:blipFill>
          <a:blip r:embed="rId4"/>
          <a:stretch>
            <a:fillRect/>
          </a:stretch>
        </p:blipFill>
        <p:spPr>
          <a:xfrm>
            <a:off x="7088498" y="537766"/>
            <a:ext cx="1282700" cy="1028700"/>
          </a:xfrm>
          <a:prstGeom prst="rect">
            <a:avLst/>
          </a:prstGeom>
        </p:spPr>
      </p:pic>
      <p:pic>
        <p:nvPicPr>
          <p:cNvPr id="12" name="Picture 11">
            <a:extLst>
              <a:ext uri="{FF2B5EF4-FFF2-40B4-BE49-F238E27FC236}">
                <a16:creationId xmlns:a16="http://schemas.microsoft.com/office/drawing/2014/main" id="{90E3BAB1-1643-DC4F-A6CA-0FC0086A247E}"/>
              </a:ext>
            </a:extLst>
          </p:cNvPr>
          <p:cNvPicPr>
            <a:picLocks noChangeAspect="1"/>
          </p:cNvPicPr>
          <p:nvPr userDrawn="1"/>
        </p:nvPicPr>
        <p:blipFill>
          <a:blip r:embed="rId5"/>
          <a:stretch>
            <a:fillRect/>
          </a:stretch>
        </p:blipFill>
        <p:spPr>
          <a:xfrm>
            <a:off x="6840211" y="1932175"/>
            <a:ext cx="1841500" cy="1270000"/>
          </a:xfrm>
          <a:prstGeom prst="rect">
            <a:avLst/>
          </a:prstGeom>
        </p:spPr>
      </p:pic>
      <p:pic>
        <p:nvPicPr>
          <p:cNvPr id="13" name="Picture 12">
            <a:extLst>
              <a:ext uri="{FF2B5EF4-FFF2-40B4-BE49-F238E27FC236}">
                <a16:creationId xmlns:a16="http://schemas.microsoft.com/office/drawing/2014/main" id="{5EC79635-0E95-2B42-B491-25AB6A55F78B}"/>
              </a:ext>
            </a:extLst>
          </p:cNvPr>
          <p:cNvPicPr>
            <a:picLocks noChangeAspect="1"/>
          </p:cNvPicPr>
          <p:nvPr userDrawn="1"/>
        </p:nvPicPr>
        <p:blipFill>
          <a:blip r:embed="rId6"/>
          <a:stretch>
            <a:fillRect/>
          </a:stretch>
        </p:blipFill>
        <p:spPr>
          <a:xfrm>
            <a:off x="7165648" y="3294063"/>
            <a:ext cx="1282700" cy="1028700"/>
          </a:xfrm>
          <a:prstGeom prst="rect">
            <a:avLst/>
          </a:prstGeom>
        </p:spPr>
      </p:pic>
      <p:pic>
        <p:nvPicPr>
          <p:cNvPr id="14" name="Picture 13">
            <a:extLst>
              <a:ext uri="{FF2B5EF4-FFF2-40B4-BE49-F238E27FC236}">
                <a16:creationId xmlns:a16="http://schemas.microsoft.com/office/drawing/2014/main" id="{A3F36C2A-9789-F64D-8F67-A8C26C0DB357}"/>
              </a:ext>
            </a:extLst>
          </p:cNvPr>
          <p:cNvPicPr>
            <a:picLocks noChangeAspect="1"/>
          </p:cNvPicPr>
          <p:nvPr userDrawn="1"/>
        </p:nvPicPr>
        <p:blipFill>
          <a:blip r:embed="rId7"/>
          <a:stretch>
            <a:fillRect/>
          </a:stretch>
        </p:blipFill>
        <p:spPr>
          <a:xfrm>
            <a:off x="577052" y="1133656"/>
            <a:ext cx="5067300" cy="3251200"/>
          </a:xfrm>
          <a:prstGeom prst="rect">
            <a:avLst/>
          </a:prstGeom>
        </p:spPr>
      </p:pic>
      <p:sp>
        <p:nvSpPr>
          <p:cNvPr id="15" name="TextBox 14">
            <a:extLst>
              <a:ext uri="{FF2B5EF4-FFF2-40B4-BE49-F238E27FC236}">
                <a16:creationId xmlns:a16="http://schemas.microsoft.com/office/drawing/2014/main" id="{ED1EC3A0-640C-DA4D-94CE-1D0EE06BF699}"/>
              </a:ext>
            </a:extLst>
          </p:cNvPr>
          <p:cNvSpPr txBox="1"/>
          <p:nvPr userDrawn="1"/>
        </p:nvSpPr>
        <p:spPr>
          <a:xfrm>
            <a:off x="457200" y="416598"/>
            <a:ext cx="6283942" cy="526455"/>
          </a:xfrm>
          <a:prstGeom prst="rect">
            <a:avLst/>
          </a:prstGeom>
        </p:spPr>
        <p:txBody>
          <a:bodyPr wrap="square" rtlCol="0">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6A8"/>
                </a:solidFill>
                <a:effectLst/>
                <a:uLnTx/>
                <a:uFillTx/>
                <a:latin typeface="+mn-lt"/>
                <a:ea typeface="+mj-ea"/>
                <a:cs typeface="+mj-cs"/>
              </a:rPr>
              <a:t>Building Tomorrow’s Solutions Today</a:t>
            </a:r>
            <a:endParaRPr lang="en-US" sz="1200" dirty="0">
              <a:solidFill>
                <a:srgbClr val="0076A8"/>
              </a:solidFill>
              <a:latin typeface="Arial" charset="0"/>
              <a:ea typeface="Arial" charset="0"/>
              <a:cs typeface="Arial" charset="0"/>
            </a:endParaRPr>
          </a:p>
        </p:txBody>
      </p:sp>
    </p:spTree>
    <p:extLst>
      <p:ext uri="{BB962C8B-B14F-4D97-AF65-F5344CB8AC3E}">
        <p14:creationId xmlns:p14="http://schemas.microsoft.com/office/powerpoint/2010/main" val="427109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tsmart By The Numbers – US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CFB4C9-0FE8-6048-9299-277FCE10B2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826"/>
          <a:stretch/>
        </p:blipFill>
        <p:spPr>
          <a:xfrm>
            <a:off x="4721943" y="0"/>
            <a:ext cx="4422057" cy="5143501"/>
          </a:xfrm>
          <a:prstGeom prst="rect">
            <a:avLst/>
          </a:prstGeom>
        </p:spPr>
      </p:pic>
      <p:sp>
        <p:nvSpPr>
          <p:cNvPr id="7" name="Rectangle 4">
            <a:extLst>
              <a:ext uri="{FF2B5EF4-FFF2-40B4-BE49-F238E27FC236}">
                <a16:creationId xmlns:a16="http://schemas.microsoft.com/office/drawing/2014/main" id="{9609F751-42C4-F34A-B105-224751E7B161}"/>
              </a:ext>
            </a:extLst>
          </p:cNvPr>
          <p:cNvSpPr/>
          <p:nvPr userDrawn="1"/>
        </p:nvSpPr>
        <p:spPr>
          <a:xfrm flipV="1">
            <a:off x="-67047" y="-104437"/>
            <a:ext cx="6800440" cy="5334920"/>
          </a:xfrm>
          <a:custGeom>
            <a:avLst/>
            <a:gdLst>
              <a:gd name="connsiteX0" fmla="*/ 0 w 4854664"/>
              <a:gd name="connsiteY0" fmla="*/ 0 h 5143500"/>
              <a:gd name="connsiteX1" fmla="*/ 4854664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3613692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000223 w 4854664"/>
              <a:gd name="connsiteY1" fmla="*/ 48986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158349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5083068"/>
              <a:gd name="connsiteY0" fmla="*/ 0 h 5143500"/>
              <a:gd name="connsiteX1" fmla="*/ 4158349 w 5083068"/>
              <a:gd name="connsiteY1" fmla="*/ 0 h 5143500"/>
              <a:gd name="connsiteX2" fmla="*/ 5083068 w 5083068"/>
              <a:gd name="connsiteY2" fmla="*/ 5127171 h 5143500"/>
              <a:gd name="connsiteX3" fmla="*/ 0 w 5083068"/>
              <a:gd name="connsiteY3" fmla="*/ 5143500 h 5143500"/>
              <a:gd name="connsiteX4" fmla="*/ 0 w 5083068"/>
              <a:gd name="connsiteY4" fmla="*/ 0 h 5143500"/>
              <a:gd name="connsiteX0" fmla="*/ 0 w 5083068"/>
              <a:gd name="connsiteY0" fmla="*/ 0 h 5143500"/>
              <a:gd name="connsiteX1" fmla="*/ 4158349 w 5083068"/>
              <a:gd name="connsiteY1" fmla="*/ 0 h 5143500"/>
              <a:gd name="connsiteX2" fmla="*/ 5083068 w 5083068"/>
              <a:gd name="connsiteY2" fmla="*/ 5143336 h 5143500"/>
              <a:gd name="connsiteX3" fmla="*/ 0 w 5083068"/>
              <a:gd name="connsiteY3" fmla="*/ 5143500 h 5143500"/>
              <a:gd name="connsiteX4" fmla="*/ 0 w 5083068"/>
              <a:gd name="connsiteY4" fmla="*/ 0 h 5143500"/>
              <a:gd name="connsiteX0" fmla="*/ 2134449 w 7217517"/>
              <a:gd name="connsiteY0" fmla="*/ 0 h 5143500"/>
              <a:gd name="connsiteX1" fmla="*/ 6292798 w 7217517"/>
              <a:gd name="connsiteY1" fmla="*/ 0 h 5143500"/>
              <a:gd name="connsiteX2" fmla="*/ 7217517 w 7217517"/>
              <a:gd name="connsiteY2" fmla="*/ 5143336 h 5143500"/>
              <a:gd name="connsiteX3" fmla="*/ 0 w 7217517"/>
              <a:gd name="connsiteY3" fmla="*/ 5143500 h 5143500"/>
              <a:gd name="connsiteX4" fmla="*/ 2134449 w 7217517"/>
              <a:gd name="connsiteY4" fmla="*/ 0 h 5143500"/>
              <a:gd name="connsiteX0" fmla="*/ 0 w 7242726"/>
              <a:gd name="connsiteY0" fmla="*/ 0 h 5151670"/>
              <a:gd name="connsiteX1" fmla="*/ 6318007 w 7242726"/>
              <a:gd name="connsiteY1" fmla="*/ 8170 h 5151670"/>
              <a:gd name="connsiteX2" fmla="*/ 7242726 w 7242726"/>
              <a:gd name="connsiteY2" fmla="*/ 5151506 h 5151670"/>
              <a:gd name="connsiteX3" fmla="*/ 25209 w 7242726"/>
              <a:gd name="connsiteY3" fmla="*/ 5151670 h 5151670"/>
              <a:gd name="connsiteX4" fmla="*/ 0 w 7242726"/>
              <a:gd name="connsiteY4" fmla="*/ 0 h 5151670"/>
              <a:gd name="connsiteX0" fmla="*/ 0 w 7242726"/>
              <a:gd name="connsiteY0" fmla="*/ 0 h 5151506"/>
              <a:gd name="connsiteX1" fmla="*/ 6318007 w 7242726"/>
              <a:gd name="connsiteY1" fmla="*/ 8170 h 5151506"/>
              <a:gd name="connsiteX2" fmla="*/ 7242726 w 7242726"/>
              <a:gd name="connsiteY2" fmla="*/ 5151506 h 5151506"/>
              <a:gd name="connsiteX3" fmla="*/ 999878 w 7242726"/>
              <a:gd name="connsiteY3" fmla="*/ 4313110 h 5151506"/>
              <a:gd name="connsiteX4" fmla="*/ 0 w 7242726"/>
              <a:gd name="connsiteY4" fmla="*/ 0 h 5151506"/>
              <a:gd name="connsiteX0" fmla="*/ 0 w 7242726"/>
              <a:gd name="connsiteY0" fmla="*/ 0 h 5151506"/>
              <a:gd name="connsiteX1" fmla="*/ 6318007 w 7242726"/>
              <a:gd name="connsiteY1" fmla="*/ 8170 h 5151506"/>
              <a:gd name="connsiteX2" fmla="*/ 7242726 w 7242726"/>
              <a:gd name="connsiteY2" fmla="*/ 5151506 h 5151506"/>
              <a:gd name="connsiteX3" fmla="*/ 410544 w 7242726"/>
              <a:gd name="connsiteY3" fmla="*/ 5044162 h 5151506"/>
              <a:gd name="connsiteX4" fmla="*/ 0 w 7242726"/>
              <a:gd name="connsiteY4" fmla="*/ 0 h 5151506"/>
              <a:gd name="connsiteX0" fmla="*/ 632125 w 6832182"/>
              <a:gd name="connsiteY0" fmla="*/ 486365 h 5143336"/>
              <a:gd name="connsiteX1" fmla="*/ 5907463 w 6832182"/>
              <a:gd name="connsiteY1" fmla="*/ 0 h 5143336"/>
              <a:gd name="connsiteX2" fmla="*/ 6832182 w 6832182"/>
              <a:gd name="connsiteY2" fmla="*/ 5143336 h 5143336"/>
              <a:gd name="connsiteX3" fmla="*/ 0 w 6832182"/>
              <a:gd name="connsiteY3" fmla="*/ 5035992 h 5143336"/>
              <a:gd name="connsiteX4" fmla="*/ 632125 w 6832182"/>
              <a:gd name="connsiteY4" fmla="*/ 486365 h 5143336"/>
              <a:gd name="connsiteX0" fmla="*/ 711458 w 6911515"/>
              <a:gd name="connsiteY0" fmla="*/ 486365 h 5143336"/>
              <a:gd name="connsiteX1" fmla="*/ 5986796 w 6911515"/>
              <a:gd name="connsiteY1" fmla="*/ 0 h 5143336"/>
              <a:gd name="connsiteX2" fmla="*/ 6911515 w 6911515"/>
              <a:gd name="connsiteY2" fmla="*/ 5143336 h 5143336"/>
              <a:gd name="connsiteX3" fmla="*/ 0 w 6911515"/>
              <a:gd name="connsiteY3" fmla="*/ 5089746 h 5143336"/>
              <a:gd name="connsiteX4" fmla="*/ 711458 w 6911515"/>
              <a:gd name="connsiteY4" fmla="*/ 486365 h 5143336"/>
              <a:gd name="connsiteX0" fmla="*/ 20122 w 6911515"/>
              <a:gd name="connsiteY0" fmla="*/ 34833 h 5143336"/>
              <a:gd name="connsiteX1" fmla="*/ 5986796 w 6911515"/>
              <a:gd name="connsiteY1" fmla="*/ 0 h 5143336"/>
              <a:gd name="connsiteX2" fmla="*/ 6911515 w 6911515"/>
              <a:gd name="connsiteY2" fmla="*/ 5143336 h 5143336"/>
              <a:gd name="connsiteX3" fmla="*/ 0 w 6911515"/>
              <a:gd name="connsiteY3" fmla="*/ 5089746 h 5143336"/>
              <a:gd name="connsiteX4" fmla="*/ 20122 w 6911515"/>
              <a:gd name="connsiteY4" fmla="*/ 34833 h 5143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515" h="5143336">
                <a:moveTo>
                  <a:pt x="20122" y="34833"/>
                </a:moveTo>
                <a:lnTo>
                  <a:pt x="5986796" y="0"/>
                </a:lnTo>
                <a:lnTo>
                  <a:pt x="6911515" y="5143336"/>
                </a:lnTo>
                <a:lnTo>
                  <a:pt x="0" y="5089746"/>
                </a:lnTo>
                <a:cubicBezTo>
                  <a:pt x="6707" y="3404775"/>
                  <a:pt x="13415" y="1719804"/>
                  <a:pt x="20122" y="34833"/>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8" name="Straight Connector 7">
            <a:extLst>
              <a:ext uri="{FF2B5EF4-FFF2-40B4-BE49-F238E27FC236}">
                <a16:creationId xmlns:a16="http://schemas.microsoft.com/office/drawing/2014/main" id="{B7EEEA2A-8637-7F4E-BEDC-10DEA0DC0851}"/>
              </a:ext>
            </a:extLst>
          </p:cNvPr>
          <p:cNvCxnSpPr>
            <a:cxnSpLocks/>
          </p:cNvCxnSpPr>
          <p:nvPr userDrawn="1"/>
        </p:nvCxnSpPr>
        <p:spPr>
          <a:xfrm flipH="1">
            <a:off x="5725868" y="-193038"/>
            <a:ext cx="964207" cy="5614124"/>
          </a:xfrm>
          <a:prstGeom prst="line">
            <a:avLst/>
          </a:prstGeom>
          <a:noFill/>
          <a:ln w="19050" cap="flat" cmpd="sng" algn="ctr">
            <a:solidFill>
              <a:schemeClr val="accent2"/>
            </a:solidFill>
            <a:prstDash val="solid"/>
            <a:headEnd w="lg" len="med"/>
            <a:tailEnd type="none"/>
          </a:ln>
          <a:effectLst/>
        </p:spPr>
      </p:cxnSp>
      <p:pic>
        <p:nvPicPr>
          <p:cNvPr id="9" name="Picture 8">
            <a:extLst>
              <a:ext uri="{FF2B5EF4-FFF2-40B4-BE49-F238E27FC236}">
                <a16:creationId xmlns:a16="http://schemas.microsoft.com/office/drawing/2014/main" id="{28342D23-93DC-1A49-A313-09F9918D03BA}"/>
              </a:ext>
            </a:extLst>
          </p:cNvPr>
          <p:cNvPicPr>
            <a:picLocks noChangeAspect="1"/>
          </p:cNvPicPr>
          <p:nvPr userDrawn="1"/>
        </p:nvPicPr>
        <p:blipFill>
          <a:blip r:embed="rId3"/>
          <a:stretch>
            <a:fillRect/>
          </a:stretch>
        </p:blipFill>
        <p:spPr>
          <a:xfrm>
            <a:off x="8208169" y="4951411"/>
            <a:ext cx="821532" cy="127794"/>
          </a:xfrm>
          <a:prstGeom prst="rect">
            <a:avLst/>
          </a:prstGeom>
        </p:spPr>
      </p:pic>
      <p:sp>
        <p:nvSpPr>
          <p:cNvPr id="10" name="TextBox 9">
            <a:extLst>
              <a:ext uri="{FF2B5EF4-FFF2-40B4-BE49-F238E27FC236}">
                <a16:creationId xmlns:a16="http://schemas.microsoft.com/office/drawing/2014/main" id="{3D3A0C24-9C10-F647-893A-D3F05B46F227}"/>
              </a:ext>
            </a:extLst>
          </p:cNvPr>
          <p:cNvSpPr txBox="1"/>
          <p:nvPr userDrawn="1"/>
        </p:nvSpPr>
        <p:spPr>
          <a:xfrm>
            <a:off x="1811708" y="1187379"/>
            <a:ext cx="3170490" cy="492721"/>
          </a:xfrm>
          <a:prstGeom prst="rect">
            <a:avLst/>
          </a:prstGeom>
        </p:spPr>
        <p:txBody>
          <a:bodyPr wrap="square" rtlCol="0">
            <a:normAutofit/>
          </a:bodyPr>
          <a:lstStyle/>
          <a:p>
            <a:pPr algn="ctr"/>
            <a:r>
              <a:rPr lang="en-US" sz="2000" b="1" dirty="0">
                <a:solidFill>
                  <a:srgbClr val="0076A8"/>
                </a:solidFill>
                <a:latin typeface="Arial" charset="0"/>
                <a:ea typeface="Arial" charset="0"/>
                <a:cs typeface="Arial" charset="0"/>
              </a:rPr>
              <a:t>1,700+ ASSOCIATES</a:t>
            </a:r>
          </a:p>
        </p:txBody>
      </p:sp>
      <p:pic>
        <p:nvPicPr>
          <p:cNvPr id="11" name="Picture 10">
            <a:extLst>
              <a:ext uri="{FF2B5EF4-FFF2-40B4-BE49-F238E27FC236}">
                <a16:creationId xmlns:a16="http://schemas.microsoft.com/office/drawing/2014/main" id="{B05F6D8D-4AEA-2344-A41A-D9247FB8F305}"/>
              </a:ext>
            </a:extLst>
          </p:cNvPr>
          <p:cNvPicPr>
            <a:picLocks noChangeAspect="1"/>
          </p:cNvPicPr>
          <p:nvPr userDrawn="1"/>
        </p:nvPicPr>
        <p:blipFill>
          <a:blip r:embed="rId4"/>
          <a:stretch>
            <a:fillRect/>
          </a:stretch>
        </p:blipFill>
        <p:spPr>
          <a:xfrm>
            <a:off x="7088498" y="537766"/>
            <a:ext cx="1282700" cy="1028700"/>
          </a:xfrm>
          <a:prstGeom prst="rect">
            <a:avLst/>
          </a:prstGeom>
        </p:spPr>
      </p:pic>
      <p:pic>
        <p:nvPicPr>
          <p:cNvPr id="12" name="Picture 11">
            <a:extLst>
              <a:ext uri="{FF2B5EF4-FFF2-40B4-BE49-F238E27FC236}">
                <a16:creationId xmlns:a16="http://schemas.microsoft.com/office/drawing/2014/main" id="{90E3BAB1-1643-DC4F-A6CA-0FC0086A247E}"/>
              </a:ext>
            </a:extLst>
          </p:cNvPr>
          <p:cNvPicPr>
            <a:picLocks noChangeAspect="1"/>
          </p:cNvPicPr>
          <p:nvPr userDrawn="1"/>
        </p:nvPicPr>
        <p:blipFill>
          <a:blip r:embed="rId5"/>
          <a:stretch>
            <a:fillRect/>
          </a:stretch>
        </p:blipFill>
        <p:spPr>
          <a:xfrm>
            <a:off x="6840211" y="1932175"/>
            <a:ext cx="1841500" cy="1270000"/>
          </a:xfrm>
          <a:prstGeom prst="rect">
            <a:avLst/>
          </a:prstGeom>
        </p:spPr>
      </p:pic>
      <p:pic>
        <p:nvPicPr>
          <p:cNvPr id="13" name="Picture 12">
            <a:extLst>
              <a:ext uri="{FF2B5EF4-FFF2-40B4-BE49-F238E27FC236}">
                <a16:creationId xmlns:a16="http://schemas.microsoft.com/office/drawing/2014/main" id="{5EC79635-0E95-2B42-B491-25AB6A55F78B}"/>
              </a:ext>
            </a:extLst>
          </p:cNvPr>
          <p:cNvPicPr>
            <a:picLocks noChangeAspect="1"/>
          </p:cNvPicPr>
          <p:nvPr userDrawn="1"/>
        </p:nvPicPr>
        <p:blipFill>
          <a:blip r:embed="rId6"/>
          <a:stretch>
            <a:fillRect/>
          </a:stretch>
        </p:blipFill>
        <p:spPr>
          <a:xfrm>
            <a:off x="7165648" y="3294063"/>
            <a:ext cx="1282700" cy="1028700"/>
          </a:xfrm>
          <a:prstGeom prst="rect">
            <a:avLst/>
          </a:prstGeom>
        </p:spPr>
      </p:pic>
      <p:pic>
        <p:nvPicPr>
          <p:cNvPr id="15" name="Picture 14">
            <a:extLst>
              <a:ext uri="{FF2B5EF4-FFF2-40B4-BE49-F238E27FC236}">
                <a16:creationId xmlns:a16="http://schemas.microsoft.com/office/drawing/2014/main" id="{E4FDBC0E-999D-D04C-AC19-03FB22F3952F}"/>
              </a:ext>
            </a:extLst>
          </p:cNvPr>
          <p:cNvPicPr>
            <a:picLocks noChangeAspect="1"/>
          </p:cNvPicPr>
          <p:nvPr userDrawn="1"/>
        </p:nvPicPr>
        <p:blipFill>
          <a:blip r:embed="rId7"/>
          <a:stretch>
            <a:fillRect/>
          </a:stretch>
        </p:blipFill>
        <p:spPr>
          <a:xfrm>
            <a:off x="577052" y="1131888"/>
            <a:ext cx="5600700" cy="3505200"/>
          </a:xfrm>
          <a:prstGeom prst="rect">
            <a:avLst/>
          </a:prstGeom>
        </p:spPr>
      </p:pic>
      <p:sp>
        <p:nvSpPr>
          <p:cNvPr id="16" name="TextBox 15">
            <a:extLst>
              <a:ext uri="{FF2B5EF4-FFF2-40B4-BE49-F238E27FC236}">
                <a16:creationId xmlns:a16="http://schemas.microsoft.com/office/drawing/2014/main" id="{071DA3D2-36E0-C541-8ECA-6D7CB9FB3326}"/>
              </a:ext>
            </a:extLst>
          </p:cNvPr>
          <p:cNvSpPr txBox="1"/>
          <p:nvPr userDrawn="1"/>
        </p:nvSpPr>
        <p:spPr>
          <a:xfrm>
            <a:off x="457200" y="416598"/>
            <a:ext cx="6283942" cy="526455"/>
          </a:xfrm>
          <a:prstGeom prst="rect">
            <a:avLst/>
          </a:prstGeom>
        </p:spPr>
        <p:txBody>
          <a:bodyPr wrap="square" rtlCol="0">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6A8"/>
                </a:solidFill>
                <a:effectLst/>
                <a:uLnTx/>
                <a:uFillTx/>
                <a:latin typeface="+mn-lt"/>
                <a:ea typeface="+mj-ea"/>
                <a:cs typeface="+mj-cs"/>
              </a:rPr>
              <a:t>Building Tomorrow’s Solutions Today</a:t>
            </a:r>
            <a:endParaRPr lang="en-US" sz="1200" dirty="0">
              <a:solidFill>
                <a:srgbClr val="0076A8"/>
              </a:solidFill>
              <a:latin typeface="Arial" charset="0"/>
              <a:ea typeface="Arial" charset="0"/>
              <a:cs typeface="Arial" charset="0"/>
            </a:endParaRPr>
          </a:p>
        </p:txBody>
      </p:sp>
    </p:spTree>
    <p:extLst>
      <p:ext uri="{BB962C8B-B14F-4D97-AF65-F5344CB8AC3E}">
        <p14:creationId xmlns:p14="http://schemas.microsoft.com/office/powerpoint/2010/main" val="97405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DM/Mantra">
    <p:spTree>
      <p:nvGrpSpPr>
        <p:cNvPr id="1" name=""/>
        <p:cNvGrpSpPr/>
        <p:nvPr/>
      </p:nvGrpSpPr>
      <p:grpSpPr>
        <a:xfrm>
          <a:off x="0" y="0"/>
          <a:ext cx="0" cy="0"/>
          <a:chOff x="0" y="0"/>
          <a:chExt cx="0" cy="0"/>
        </a:xfrm>
      </p:grpSpPr>
      <p:sp>
        <p:nvSpPr>
          <p:cNvPr id="9" name="Rectangle 9"/>
          <p:cNvSpPr/>
          <p:nvPr userDrawn="1"/>
        </p:nvSpPr>
        <p:spPr>
          <a:xfrm flipH="1">
            <a:off x="0" y="-8164"/>
            <a:ext cx="5282042" cy="5151664"/>
          </a:xfrm>
          <a:custGeom>
            <a:avLst/>
            <a:gdLst>
              <a:gd name="connsiteX0" fmla="*/ 0 w 4118290"/>
              <a:gd name="connsiteY0" fmla="*/ 0 h 5143500"/>
              <a:gd name="connsiteX1" fmla="*/ 4118290 w 4118290"/>
              <a:gd name="connsiteY1" fmla="*/ 0 h 5143500"/>
              <a:gd name="connsiteX2" fmla="*/ 4118290 w 4118290"/>
              <a:gd name="connsiteY2" fmla="*/ 5143500 h 5143500"/>
              <a:gd name="connsiteX3" fmla="*/ 0 w 4118290"/>
              <a:gd name="connsiteY3" fmla="*/ 5143500 h 5143500"/>
              <a:gd name="connsiteX4" fmla="*/ 0 w 4118290"/>
              <a:gd name="connsiteY4" fmla="*/ 0 h 5143500"/>
              <a:gd name="connsiteX0" fmla="*/ 1486772 w 4118290"/>
              <a:gd name="connsiteY0" fmla="*/ 55841 h 5143500"/>
              <a:gd name="connsiteX1" fmla="*/ 4118290 w 4118290"/>
              <a:gd name="connsiteY1" fmla="*/ 0 h 5143500"/>
              <a:gd name="connsiteX2" fmla="*/ 4118290 w 4118290"/>
              <a:gd name="connsiteY2" fmla="*/ 5143500 h 5143500"/>
              <a:gd name="connsiteX3" fmla="*/ 0 w 4118290"/>
              <a:gd name="connsiteY3" fmla="*/ 5143500 h 5143500"/>
              <a:gd name="connsiteX4" fmla="*/ 1486772 w 4118290"/>
              <a:gd name="connsiteY4" fmla="*/ 55841 h 5143500"/>
              <a:gd name="connsiteX0" fmla="*/ 1500732 w 4118290"/>
              <a:gd name="connsiteY0" fmla="*/ 0 h 5143500"/>
              <a:gd name="connsiteX1" fmla="*/ 4118290 w 4118290"/>
              <a:gd name="connsiteY1" fmla="*/ 0 h 5143500"/>
              <a:gd name="connsiteX2" fmla="*/ 4118290 w 4118290"/>
              <a:gd name="connsiteY2" fmla="*/ 5143500 h 5143500"/>
              <a:gd name="connsiteX3" fmla="*/ 0 w 4118290"/>
              <a:gd name="connsiteY3" fmla="*/ 5143500 h 5143500"/>
              <a:gd name="connsiteX4" fmla="*/ 1500732 w 4118290"/>
              <a:gd name="connsiteY4" fmla="*/ 0 h 5143500"/>
              <a:gd name="connsiteX0" fmla="*/ 1127420 w 4118290"/>
              <a:gd name="connsiteY0" fmla="*/ 0 h 5151664"/>
              <a:gd name="connsiteX1" fmla="*/ 4118290 w 4118290"/>
              <a:gd name="connsiteY1" fmla="*/ 8164 h 5151664"/>
              <a:gd name="connsiteX2" fmla="*/ 4118290 w 4118290"/>
              <a:gd name="connsiteY2" fmla="*/ 5151664 h 5151664"/>
              <a:gd name="connsiteX3" fmla="*/ 0 w 4118290"/>
              <a:gd name="connsiteY3" fmla="*/ 5151664 h 5151664"/>
              <a:gd name="connsiteX4" fmla="*/ 1127420 w 4118290"/>
              <a:gd name="connsiteY4" fmla="*/ 0 h 5151664"/>
              <a:gd name="connsiteX0" fmla="*/ 904637 w 3895507"/>
              <a:gd name="connsiteY0" fmla="*/ 0 h 5151664"/>
              <a:gd name="connsiteX1" fmla="*/ 3895507 w 3895507"/>
              <a:gd name="connsiteY1" fmla="*/ 8164 h 5151664"/>
              <a:gd name="connsiteX2" fmla="*/ 3895507 w 3895507"/>
              <a:gd name="connsiteY2" fmla="*/ 5151664 h 5151664"/>
              <a:gd name="connsiteX3" fmla="*/ 0 w 3895507"/>
              <a:gd name="connsiteY3" fmla="*/ 5151664 h 5151664"/>
              <a:gd name="connsiteX4" fmla="*/ 904637 w 3895507"/>
              <a:gd name="connsiteY4" fmla="*/ 0 h 5151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5507" h="5151664">
                <a:moveTo>
                  <a:pt x="904637" y="0"/>
                </a:moveTo>
                <a:lnTo>
                  <a:pt x="3895507" y="8164"/>
                </a:lnTo>
                <a:lnTo>
                  <a:pt x="3895507" y="5151664"/>
                </a:lnTo>
                <a:lnTo>
                  <a:pt x="0" y="5151664"/>
                </a:lnTo>
                <a:lnTo>
                  <a:pt x="904637"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48D99C9C-8EFD-C74C-A4CD-DA3339CA48C8}"/>
              </a:ext>
            </a:extLst>
          </p:cNvPr>
          <p:cNvGrpSpPr/>
          <p:nvPr userDrawn="1"/>
        </p:nvGrpSpPr>
        <p:grpSpPr>
          <a:xfrm>
            <a:off x="538995" y="2068469"/>
            <a:ext cx="3649285" cy="1813784"/>
            <a:chOff x="6266370" y="4796353"/>
            <a:chExt cx="3649285" cy="1813784"/>
          </a:xfrm>
        </p:grpSpPr>
        <p:sp>
          <p:nvSpPr>
            <p:cNvPr id="4" name="Content Placeholder 2">
              <a:extLst>
                <a:ext uri="{FF2B5EF4-FFF2-40B4-BE49-F238E27FC236}">
                  <a16:creationId xmlns:a16="http://schemas.microsoft.com/office/drawing/2014/main" id="{4C4BFA57-0AF5-3846-8E31-E600DFEA8873}"/>
                </a:ext>
              </a:extLst>
            </p:cNvPr>
            <p:cNvSpPr txBox="1">
              <a:spLocks/>
            </p:cNvSpPr>
            <p:nvPr/>
          </p:nvSpPr>
          <p:spPr>
            <a:xfrm>
              <a:off x="6266371" y="4796353"/>
              <a:ext cx="3649284" cy="11811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400" b="1" i="0" u="none" strike="noStrike" kern="1200" cap="none" spc="0" normalizeH="0" baseline="0" noProof="0" dirty="0">
                  <a:ln>
                    <a:noFill/>
                  </a:ln>
                  <a:solidFill>
                    <a:srgbClr val="58595B"/>
                  </a:solidFill>
                  <a:effectLst/>
                  <a:uLnTx/>
                  <a:uFillTx/>
                  <a:latin typeface="Arial" panose="020B0604020202020204"/>
                  <a:ea typeface="+mn-ea"/>
                  <a:cs typeface="+mn-cs"/>
                </a:rPr>
                <a:t>A Netsmart Official 501c3 Foundation</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58595B"/>
                  </a:solidFill>
                  <a:effectLst/>
                  <a:uLnTx/>
                  <a:uFillTx/>
                  <a:latin typeface="Arial" panose="020B0604020202020204"/>
                  <a:ea typeface="+mn-ea"/>
                  <a:cs typeface="+mn-cs"/>
                </a:rPr>
                <a:t>Connected to the cause of erasing the stigma surrounding mental health and providing a place </a:t>
              </a:r>
              <a:br>
                <a:rPr kumimoji="0" lang="en-US" sz="1200" b="0" i="0" u="none" strike="noStrike" kern="1200" cap="none" spc="0" normalizeH="0" baseline="0" noProof="0" dirty="0">
                  <a:ln>
                    <a:noFill/>
                  </a:ln>
                  <a:solidFill>
                    <a:srgbClr val="58595B"/>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58595B"/>
                  </a:solidFill>
                  <a:effectLst/>
                  <a:uLnTx/>
                  <a:uFillTx/>
                  <a:latin typeface="Arial" panose="020B0604020202020204"/>
                  <a:ea typeface="+mn-ea"/>
                  <a:cs typeface="+mn-cs"/>
                </a:rPr>
                <a:t>for all of us to tell our unique story, regardless </a:t>
              </a:r>
              <a:br>
                <a:rPr kumimoji="0" lang="en-US" sz="1200" b="0" i="0" u="none" strike="noStrike" kern="1200" cap="none" spc="0" normalizeH="0" baseline="0" noProof="0" dirty="0">
                  <a:ln>
                    <a:noFill/>
                  </a:ln>
                  <a:solidFill>
                    <a:srgbClr val="58595B"/>
                  </a:solidFill>
                  <a:effectLst/>
                  <a:uLnTx/>
                  <a:uFillTx/>
                  <a:latin typeface="Arial" panose="020B0604020202020204"/>
                  <a:ea typeface="+mn-ea"/>
                  <a:cs typeface="+mn-cs"/>
                </a:rPr>
              </a:br>
              <a:r>
                <a:rPr kumimoji="0" lang="en-US" sz="1200" b="0" i="0" u="none" strike="noStrike" kern="1200" cap="none" spc="0" normalizeH="0" baseline="0" noProof="0" dirty="0">
                  <a:ln>
                    <a:noFill/>
                  </a:ln>
                  <a:solidFill>
                    <a:srgbClr val="58595B"/>
                  </a:solidFill>
                  <a:effectLst/>
                  <a:uLnTx/>
                  <a:uFillTx/>
                  <a:latin typeface="Arial" panose="020B0604020202020204"/>
                  <a:ea typeface="+mn-ea"/>
                  <a:cs typeface="+mn-cs"/>
                </a:rPr>
                <a:t>of community or background.</a:t>
              </a:r>
            </a:p>
          </p:txBody>
        </p:sp>
        <p:sp>
          <p:nvSpPr>
            <p:cNvPr id="5" name="Rectangle 4">
              <a:extLst>
                <a:ext uri="{FF2B5EF4-FFF2-40B4-BE49-F238E27FC236}">
                  <a16:creationId xmlns:a16="http://schemas.microsoft.com/office/drawing/2014/main" id="{E28BFBE3-C3FC-A345-8916-4043CD366BCB}"/>
                </a:ext>
              </a:extLst>
            </p:cNvPr>
            <p:cNvSpPr/>
            <p:nvPr/>
          </p:nvSpPr>
          <p:spPr>
            <a:xfrm>
              <a:off x="6266370" y="6249525"/>
              <a:ext cx="2858860" cy="360612"/>
            </a:xfrm>
            <a:prstGeom prst="rect">
              <a:avLst/>
            </a:prstGeom>
          </p:spPr>
          <p:txBody>
            <a:bodyPr wrap="none">
              <a:spAutoFit/>
            </a:bodyPr>
            <a:lstStyle/>
            <a:p>
              <a:pPr marL="0" marR="0" lvl="0" indent="0" algn="l" defTabSz="457200" rtl="0" eaLnBrk="1" fontAlgn="auto" latinLnBrk="0" hangingPunct="1">
                <a:lnSpc>
                  <a:spcPct val="12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0BC43"/>
                  </a:solidFill>
                  <a:effectLst/>
                  <a:uLnTx/>
                  <a:uFillTx/>
                  <a:latin typeface="Arial" panose="020B0604020202020204"/>
                  <a:ea typeface="+mn-ea"/>
                  <a:cs typeface="+mn-cs"/>
                </a:rPr>
                <a:t>www.EveryDayMatters.com</a:t>
              </a:r>
            </a:p>
          </p:txBody>
        </p:sp>
      </p:grpSp>
      <p:sp>
        <p:nvSpPr>
          <p:cNvPr id="6" name="TextBox 5">
            <a:extLst>
              <a:ext uri="{FF2B5EF4-FFF2-40B4-BE49-F238E27FC236}">
                <a16:creationId xmlns:a16="http://schemas.microsoft.com/office/drawing/2014/main" id="{EC145FD7-C1B5-E94C-A1AE-72E6AE524734}"/>
              </a:ext>
            </a:extLst>
          </p:cNvPr>
          <p:cNvSpPr txBox="1"/>
          <p:nvPr userDrawn="1"/>
        </p:nvSpPr>
        <p:spPr>
          <a:xfrm>
            <a:off x="4266323" y="715385"/>
            <a:ext cx="5323569" cy="918367"/>
          </a:xfrm>
          <a:prstGeom prst="rect">
            <a:avLst/>
          </a:prstGeom>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VISION</a:t>
            </a:r>
            <a:b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2000" b="0" i="0" u="none" strike="noStrike" kern="1200" cap="none" spc="0" normalizeH="0" baseline="0" noProof="0" dirty="0">
                <a:ln>
                  <a:noFill/>
                </a:ln>
                <a:solidFill>
                  <a:srgbClr val="FFFFFF">
                    <a:alpha val="65000"/>
                  </a:srgbClr>
                </a:solidFill>
                <a:effectLst/>
                <a:uLnTx/>
                <a:uFillTx/>
                <a:latin typeface="Arial" charset="0"/>
                <a:ea typeface="Arial" charset="0"/>
                <a:cs typeface="Arial" charset="0"/>
              </a:rPr>
              <a:t>Driven</a:t>
            </a:r>
          </a:p>
        </p:txBody>
      </p:sp>
      <p:sp>
        <p:nvSpPr>
          <p:cNvPr id="7" name="TextBox 6">
            <a:extLst>
              <a:ext uri="{FF2B5EF4-FFF2-40B4-BE49-F238E27FC236}">
                <a16:creationId xmlns:a16="http://schemas.microsoft.com/office/drawing/2014/main" id="{B5805071-49AA-2F4B-BCB2-8D664A7158D4}"/>
              </a:ext>
            </a:extLst>
          </p:cNvPr>
          <p:cNvSpPr txBox="1"/>
          <p:nvPr userDrawn="1"/>
        </p:nvSpPr>
        <p:spPr>
          <a:xfrm>
            <a:off x="4282480" y="1723560"/>
            <a:ext cx="5291255" cy="918367"/>
          </a:xfrm>
          <a:prstGeom prst="rect">
            <a:avLst/>
          </a:prstGeom>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CAUSE</a:t>
            </a:r>
            <a:b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2000" b="0" i="0" u="none" strike="noStrike" kern="1200" cap="none" spc="0" normalizeH="0" baseline="0" noProof="0" dirty="0">
                <a:ln>
                  <a:noFill/>
                </a:ln>
                <a:solidFill>
                  <a:srgbClr val="FFFFFF">
                    <a:alpha val="65000"/>
                  </a:srgbClr>
                </a:solidFill>
                <a:effectLst/>
                <a:uLnTx/>
                <a:uFillTx/>
                <a:latin typeface="Arial" charset="0"/>
                <a:ea typeface="Arial" charset="0"/>
                <a:cs typeface="Arial" charset="0"/>
              </a:rPr>
              <a:t>Connected</a:t>
            </a:r>
          </a:p>
        </p:txBody>
      </p:sp>
      <p:sp>
        <p:nvSpPr>
          <p:cNvPr id="8" name="TextBox 7">
            <a:extLst>
              <a:ext uri="{FF2B5EF4-FFF2-40B4-BE49-F238E27FC236}">
                <a16:creationId xmlns:a16="http://schemas.microsoft.com/office/drawing/2014/main" id="{922A545D-BB78-0349-A894-4384C1E03CBB}"/>
              </a:ext>
            </a:extLst>
          </p:cNvPr>
          <p:cNvSpPr txBox="1"/>
          <p:nvPr userDrawn="1"/>
        </p:nvSpPr>
        <p:spPr>
          <a:xfrm>
            <a:off x="4282479" y="2731735"/>
            <a:ext cx="5291256" cy="1235213"/>
          </a:xfrm>
          <a:prstGeom prst="rect">
            <a:avLst/>
          </a:prstGeom>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t>PASSIONATE</a:t>
            </a:r>
            <a:br>
              <a:rPr kumimoji="0" lang="en-US" sz="3200" b="1" i="0" u="none" strike="noStrike" kern="1200" cap="none" spc="0" normalizeH="0" baseline="0" noProof="0" dirty="0">
                <a:ln>
                  <a:noFill/>
                </a:ln>
                <a:solidFill>
                  <a:srgbClr val="FFFFFF"/>
                </a:solidFill>
                <a:effectLst/>
                <a:uLnTx/>
                <a:uFillTx/>
                <a:latin typeface="Arial" charset="0"/>
                <a:ea typeface="Arial" charset="0"/>
                <a:cs typeface="Arial" charset="0"/>
              </a:rPr>
            </a:br>
            <a:r>
              <a:rPr kumimoji="0" lang="en-US" sz="2000" b="0" i="0" u="none" strike="noStrike" kern="1200" cap="none" spc="0" normalizeH="0" baseline="0" noProof="0" dirty="0">
                <a:ln>
                  <a:noFill/>
                </a:ln>
                <a:solidFill>
                  <a:srgbClr val="FFFFFF">
                    <a:alpha val="65000"/>
                  </a:srgbClr>
                </a:solidFill>
                <a:effectLst/>
                <a:uLnTx/>
                <a:uFillTx/>
                <a:latin typeface="Arial" charset="0"/>
                <a:ea typeface="Arial" charset="0"/>
                <a:cs typeface="Arial" charset="0"/>
              </a:rPr>
              <a:t>About Opportunity </a:t>
            </a:r>
            <a:br>
              <a:rPr kumimoji="0" lang="en-US" sz="2000" b="0" i="0" u="none" strike="noStrike" kern="1200" cap="none" spc="0" normalizeH="0" baseline="0" noProof="0" dirty="0">
                <a:ln>
                  <a:noFill/>
                </a:ln>
                <a:solidFill>
                  <a:srgbClr val="FFFFFF">
                    <a:alpha val="65000"/>
                  </a:srgbClr>
                </a:solidFill>
                <a:effectLst/>
                <a:uLnTx/>
                <a:uFillTx/>
                <a:latin typeface="Arial" charset="0"/>
                <a:ea typeface="Arial" charset="0"/>
                <a:cs typeface="Arial" charset="0"/>
              </a:rPr>
            </a:br>
            <a:r>
              <a:rPr kumimoji="0" lang="en-US" sz="2000" b="0" i="0" u="none" strike="noStrike" kern="1200" cap="none" spc="0" normalizeH="0" baseline="0" noProof="0" dirty="0">
                <a:ln>
                  <a:noFill/>
                </a:ln>
                <a:solidFill>
                  <a:srgbClr val="FFFFFF">
                    <a:alpha val="65000"/>
                  </a:srgbClr>
                </a:solidFill>
                <a:effectLst/>
                <a:uLnTx/>
                <a:uFillTx/>
                <a:latin typeface="Arial" charset="0"/>
                <a:ea typeface="Arial" charset="0"/>
                <a:cs typeface="Arial" charset="0"/>
              </a:rPr>
              <a:t>and Obligation</a:t>
            </a:r>
          </a:p>
        </p:txBody>
      </p:sp>
      <p:pic>
        <p:nvPicPr>
          <p:cNvPr id="10" name="Picture 9">
            <a:extLst>
              <a:ext uri="{FF2B5EF4-FFF2-40B4-BE49-F238E27FC236}">
                <a16:creationId xmlns:a16="http://schemas.microsoft.com/office/drawing/2014/main" id="{0CA026F8-2441-1C45-862B-766883562EC6}"/>
              </a:ext>
            </a:extLst>
          </p:cNvPr>
          <p:cNvPicPr>
            <a:picLocks noChangeAspect="1"/>
          </p:cNvPicPr>
          <p:nvPr userDrawn="1"/>
        </p:nvPicPr>
        <p:blipFill>
          <a:blip r:embed="rId2"/>
          <a:stretch>
            <a:fillRect/>
          </a:stretch>
        </p:blipFill>
        <p:spPr>
          <a:xfrm>
            <a:off x="538995" y="853489"/>
            <a:ext cx="3342118" cy="805901"/>
          </a:xfrm>
          <a:prstGeom prst="rect">
            <a:avLst/>
          </a:prstGeom>
        </p:spPr>
      </p:pic>
    </p:spTree>
    <p:extLst>
      <p:ext uri="{BB962C8B-B14F-4D97-AF65-F5344CB8AC3E}">
        <p14:creationId xmlns:p14="http://schemas.microsoft.com/office/powerpoint/2010/main" val="327138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Main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25122"/>
            <a:ext cx="8229600" cy="721626"/>
          </a:xfrm>
        </p:spPr>
        <p:txBody>
          <a:bodyPr>
            <a:noAutofit/>
          </a:bodyPr>
          <a:lstStyle>
            <a:lvl1pPr algn="ctr">
              <a:defRPr sz="4400" b="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2743758"/>
            <a:ext cx="8229600" cy="1013248"/>
          </a:xfrm>
        </p:spPr>
        <p:txBody>
          <a:bodyPr>
            <a:noAutofit/>
          </a:bodyPr>
          <a:lstStyle>
            <a:lvl1pPr marL="0" indent="0" algn="ctr">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252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736468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8645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4"/>
            <a:ext cx="5202044" cy="1101725"/>
          </a:xfrm>
          <a:prstGeom prst="rect">
            <a:avLst/>
          </a:prstGeom>
        </p:spPr>
        <p:txBody>
          <a:bodyPr anchor="b" anchorCtr="0">
            <a:noAutofit/>
          </a:bodyPr>
          <a:lstStyle>
            <a:lvl1pPr>
              <a:defRPr sz="3600"/>
            </a:lvl1pPr>
          </a:lstStyle>
          <a:p>
            <a:r>
              <a:rPr lang="en-US" dirty="0"/>
              <a:t>Click to edit Master title style</a:t>
            </a:r>
          </a:p>
        </p:txBody>
      </p:sp>
      <p:sp>
        <p:nvSpPr>
          <p:cNvPr id="3" name="Subtitle 2"/>
          <p:cNvSpPr>
            <a:spLocks noGrp="1"/>
          </p:cNvSpPr>
          <p:nvPr>
            <p:ph type="subTitle" idx="1"/>
          </p:nvPr>
        </p:nvSpPr>
        <p:spPr>
          <a:xfrm>
            <a:off x="685800" y="2700339"/>
            <a:ext cx="4633332" cy="1314450"/>
          </a:xfrm>
          <a:prstGeom prst="rect">
            <a:avLst/>
          </a:prstGeom>
        </p:spPr>
        <p:txBody>
          <a:bodyPr>
            <a:no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noAutofit/>
          </a:bodyPr>
          <a:lstStyle/>
          <a:p>
            <a:endParaRPr lang="en-US" dirty="0"/>
          </a:p>
        </p:txBody>
      </p:sp>
      <p:sp>
        <p:nvSpPr>
          <p:cNvPr id="7" name="Slide Number Placeholder 3">
            <a:extLst>
              <a:ext uri="{FF2B5EF4-FFF2-40B4-BE49-F238E27FC236}">
                <a16:creationId xmlns:a16="http://schemas.microsoft.com/office/drawing/2014/main" id="{BC1FDF06-A4DA-6741-A989-94164685FA4E}"/>
              </a:ext>
            </a:extLst>
          </p:cNvPr>
          <p:cNvSpPr>
            <a:spLocks noGrp="1"/>
          </p:cNvSpPr>
          <p:nvPr>
            <p:ph type="sldNum" sz="quarter" idx="4"/>
          </p:nvPr>
        </p:nvSpPr>
        <p:spPr>
          <a:xfrm>
            <a:off x="3541945" y="4888885"/>
            <a:ext cx="2057400" cy="274637"/>
          </a:xfrm>
          <a:prstGeom prst="rect">
            <a:avLst/>
          </a:prstGeom>
        </p:spPr>
        <p:txBody>
          <a:bodyPr vert="horz" lIns="91440" tIns="45720" rIns="91440" bIns="45720" rtlCol="0" anchor="ctr"/>
          <a:lstStyle>
            <a:lvl1pPr algn="ctr">
              <a:defRPr sz="1050">
                <a:solidFill>
                  <a:schemeClr val="bg1">
                    <a:lumMod val="85000"/>
                  </a:schemeClr>
                </a:solidFill>
              </a:defRPr>
            </a:lvl1pPr>
          </a:lstStyle>
          <a:p>
            <a:fld id="{9B39456E-6A9C-D646-9303-BAB628CAE014}" type="slidenum">
              <a:rPr lang="en-US" smtClean="0"/>
              <a:pPr/>
              <a:t>‹#›</a:t>
            </a:fld>
            <a:endParaRPr lang="en-US" dirty="0"/>
          </a:p>
        </p:txBody>
      </p:sp>
    </p:spTree>
    <p:extLst>
      <p:ext uri="{BB962C8B-B14F-4D97-AF65-F5344CB8AC3E}">
        <p14:creationId xmlns:p14="http://schemas.microsoft.com/office/powerpoint/2010/main" val="3917080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2" name="Title 1"/>
          <p:cNvSpPr>
            <a:spLocks noGrp="1"/>
          </p:cNvSpPr>
          <p:nvPr>
            <p:ph type="title"/>
          </p:nvPr>
        </p:nvSpPr>
        <p:spPr>
          <a:xfrm>
            <a:off x="457200" y="315705"/>
            <a:ext cx="6192078" cy="857250"/>
          </a:xfrm>
          <a:prstGeom prst="rect">
            <a:avLst/>
          </a:prstGeom>
        </p:spPr>
        <p:txBody>
          <a:bodyPr>
            <a:noAutofit/>
          </a:bodyPr>
          <a:lstStyle>
            <a:lvl1pPr>
              <a:defRPr sz="3200"/>
            </a:lvl1pPr>
          </a:lstStyle>
          <a:p>
            <a:r>
              <a:rPr lang="en-US" dirty="0"/>
              <a:t>Click to edit Master title style</a:t>
            </a:r>
          </a:p>
        </p:txBody>
      </p:sp>
      <p:sp>
        <p:nvSpPr>
          <p:cNvPr id="8" name="Picture Placeholder 7"/>
          <p:cNvSpPr>
            <a:spLocks noGrp="1"/>
          </p:cNvSpPr>
          <p:nvPr>
            <p:ph type="pic" sz="quarter" idx="14" hasCustomPrompt="1"/>
          </p:nvPr>
        </p:nvSpPr>
        <p:spPr>
          <a:xfrm>
            <a:off x="457200" y="2156445"/>
            <a:ext cx="942975" cy="944562"/>
          </a:xfrm>
          <a:prstGeom prst="ellipse">
            <a:avLst/>
          </a:prstGeom>
          <a:ln w="12700">
            <a:solidFill>
              <a:srgbClr val="78AC32"/>
            </a:solidFill>
          </a:ln>
        </p:spPr>
        <p:txBody>
          <a:bodyPr anchor="ctr">
            <a:noAutofit/>
          </a:bodyPr>
          <a:lstStyle>
            <a:lvl1pPr marL="0" indent="0" algn="ctr">
              <a:buFontTx/>
              <a:buNone/>
              <a:defRPr sz="900" baseline="0"/>
            </a:lvl1pPr>
          </a:lstStyle>
          <a:p>
            <a:r>
              <a:rPr lang="en-US" dirty="0"/>
              <a:t>Click to add headshot</a:t>
            </a:r>
          </a:p>
        </p:txBody>
      </p:sp>
      <p:sp>
        <p:nvSpPr>
          <p:cNvPr id="14" name="Text Placeholder 13"/>
          <p:cNvSpPr>
            <a:spLocks noGrp="1"/>
          </p:cNvSpPr>
          <p:nvPr>
            <p:ph type="body" sz="quarter" idx="17" hasCustomPrompt="1"/>
          </p:nvPr>
        </p:nvSpPr>
        <p:spPr>
          <a:xfrm>
            <a:off x="1619388" y="2257150"/>
            <a:ext cx="3708400" cy="457200"/>
          </a:xfrm>
          <a:prstGeom prst="rect">
            <a:avLst/>
          </a:prstGeom>
        </p:spPr>
        <p:txBody>
          <a:bodyPr anchor="ctr">
            <a:noAutofit/>
          </a:bodyPr>
          <a:lstStyle>
            <a:lvl1pPr marL="0" indent="0">
              <a:buFont typeface="Arial" charset="0"/>
              <a:buNone/>
              <a:defRPr b="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Name</a:t>
            </a:r>
          </a:p>
        </p:txBody>
      </p:sp>
      <p:sp>
        <p:nvSpPr>
          <p:cNvPr id="15" name="Text Placeholder 13"/>
          <p:cNvSpPr>
            <a:spLocks noGrp="1"/>
          </p:cNvSpPr>
          <p:nvPr>
            <p:ph type="body" sz="quarter" idx="18" hasCustomPrompt="1"/>
          </p:nvPr>
        </p:nvSpPr>
        <p:spPr>
          <a:xfrm>
            <a:off x="1619388" y="2714350"/>
            <a:ext cx="3708400" cy="336962"/>
          </a:xfrm>
          <a:prstGeom prst="rect">
            <a:avLst/>
          </a:prstGeom>
        </p:spPr>
        <p:txBody>
          <a:bodyPr anchor="ctr">
            <a:noAutofit/>
          </a:bodyPr>
          <a:lstStyle>
            <a:lvl1pPr marL="0" indent="0">
              <a:buFont typeface="Arial" charset="0"/>
              <a:buNone/>
              <a:defRPr sz="1600" b="0" i="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Title</a:t>
            </a:r>
          </a:p>
        </p:txBody>
      </p:sp>
      <p:sp>
        <p:nvSpPr>
          <p:cNvPr id="7" name="Slide Number Placeholder 3">
            <a:extLst>
              <a:ext uri="{FF2B5EF4-FFF2-40B4-BE49-F238E27FC236}">
                <a16:creationId xmlns:a16="http://schemas.microsoft.com/office/drawing/2014/main" id="{4F9AE2E9-E9C5-9144-8507-3EC9FB6236B6}"/>
              </a:ext>
            </a:extLst>
          </p:cNvPr>
          <p:cNvSpPr>
            <a:spLocks noGrp="1"/>
          </p:cNvSpPr>
          <p:nvPr>
            <p:ph type="sldNum" sz="quarter" idx="4"/>
          </p:nvPr>
        </p:nvSpPr>
        <p:spPr>
          <a:xfrm>
            <a:off x="3541945" y="4888885"/>
            <a:ext cx="2057400" cy="274637"/>
          </a:xfrm>
          <a:prstGeom prst="rect">
            <a:avLst/>
          </a:prstGeom>
        </p:spPr>
        <p:txBody>
          <a:bodyPr vert="horz" lIns="91440" tIns="45720" rIns="91440" bIns="45720" rtlCol="0" anchor="ctr"/>
          <a:lstStyle>
            <a:lvl1pPr algn="ctr">
              <a:defRPr sz="1050">
                <a:solidFill>
                  <a:schemeClr val="bg1">
                    <a:lumMod val="85000"/>
                  </a:schemeClr>
                </a:solidFill>
              </a:defRPr>
            </a:lvl1pPr>
          </a:lstStyle>
          <a:p>
            <a:fld id="{9B39456E-6A9C-D646-9303-BAB628CAE014}" type="slidenum">
              <a:rPr lang="en-US" smtClean="0"/>
              <a:pPr/>
              <a:t>‹#›</a:t>
            </a:fld>
            <a:endParaRPr lang="en-US" dirty="0"/>
          </a:p>
        </p:txBody>
      </p:sp>
    </p:spTree>
    <p:extLst>
      <p:ext uri="{BB962C8B-B14F-4D97-AF65-F5344CB8AC3E}">
        <p14:creationId xmlns:p14="http://schemas.microsoft.com/office/powerpoint/2010/main" val="3269615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p:cNvSpPr>
            <a:spLocks noGrp="1"/>
          </p:cNvSpPr>
          <p:nvPr>
            <p:ph type="title"/>
          </p:nvPr>
        </p:nvSpPr>
        <p:spPr>
          <a:xfrm>
            <a:off x="457199" y="318052"/>
            <a:ext cx="6361043" cy="857250"/>
          </a:xfrm>
          <a:prstGeom prst="rect">
            <a:avLst/>
          </a:prstGeom>
        </p:spPr>
        <p:txBody>
          <a:bodyPr>
            <a:noAutofit/>
          </a:bodyPr>
          <a:lstStyle>
            <a:lvl1pPr>
              <a:defRPr sz="3200"/>
            </a:lvl1pPr>
          </a:lstStyle>
          <a:p>
            <a:r>
              <a:rPr lang="en-US" dirty="0"/>
              <a:t>Click to edit Master title style</a:t>
            </a:r>
          </a:p>
        </p:txBody>
      </p:sp>
      <p:sp>
        <p:nvSpPr>
          <p:cNvPr id="8" name="Picture Placeholder 7"/>
          <p:cNvSpPr>
            <a:spLocks noGrp="1"/>
          </p:cNvSpPr>
          <p:nvPr>
            <p:ph type="pic" sz="quarter" idx="14" hasCustomPrompt="1"/>
          </p:nvPr>
        </p:nvSpPr>
        <p:spPr>
          <a:xfrm>
            <a:off x="457200" y="1758880"/>
            <a:ext cx="942975" cy="944562"/>
          </a:xfrm>
          <a:prstGeom prst="ellipse">
            <a:avLst/>
          </a:prstGeom>
          <a:ln w="12700">
            <a:solidFill>
              <a:srgbClr val="78AC32"/>
            </a:solidFill>
          </a:ln>
        </p:spPr>
        <p:txBody>
          <a:bodyPr anchor="ctr">
            <a:noAutofit/>
          </a:bodyPr>
          <a:lstStyle>
            <a:lvl1pPr marL="0" indent="0" algn="ctr">
              <a:buFontTx/>
              <a:buNone/>
              <a:defRPr sz="900" baseline="0"/>
            </a:lvl1pPr>
          </a:lstStyle>
          <a:p>
            <a:r>
              <a:rPr lang="en-US" dirty="0"/>
              <a:t>Click to add headshot</a:t>
            </a:r>
          </a:p>
        </p:txBody>
      </p:sp>
      <p:sp>
        <p:nvSpPr>
          <p:cNvPr id="11" name="Picture Placeholder 7"/>
          <p:cNvSpPr>
            <a:spLocks noGrp="1"/>
          </p:cNvSpPr>
          <p:nvPr>
            <p:ph type="pic" sz="quarter" idx="15" hasCustomPrompt="1"/>
          </p:nvPr>
        </p:nvSpPr>
        <p:spPr>
          <a:xfrm>
            <a:off x="457200" y="2911680"/>
            <a:ext cx="942975" cy="944562"/>
          </a:xfrm>
          <a:prstGeom prst="ellipse">
            <a:avLst/>
          </a:prstGeom>
          <a:ln w="12700">
            <a:solidFill>
              <a:srgbClr val="78AC32"/>
            </a:solidFill>
          </a:ln>
        </p:spPr>
        <p:txBody>
          <a:bodyPr anchor="ctr">
            <a:noAutofit/>
          </a:bodyPr>
          <a:lstStyle>
            <a:lvl1pPr marL="0" indent="0" algn="ctr">
              <a:buFontTx/>
              <a:buNone/>
              <a:defRPr sz="900" baseline="0"/>
            </a:lvl1pPr>
          </a:lstStyle>
          <a:p>
            <a:r>
              <a:rPr lang="en-US" dirty="0"/>
              <a:t>Click to add headshot</a:t>
            </a:r>
          </a:p>
        </p:txBody>
      </p:sp>
      <p:sp>
        <p:nvSpPr>
          <p:cNvPr id="14" name="Text Placeholder 13"/>
          <p:cNvSpPr>
            <a:spLocks noGrp="1"/>
          </p:cNvSpPr>
          <p:nvPr>
            <p:ph type="body" sz="quarter" idx="17" hasCustomPrompt="1"/>
          </p:nvPr>
        </p:nvSpPr>
        <p:spPr>
          <a:xfrm>
            <a:off x="1619388" y="1829422"/>
            <a:ext cx="3708400" cy="457200"/>
          </a:xfrm>
          <a:prstGeom prst="rect">
            <a:avLst/>
          </a:prstGeom>
        </p:spPr>
        <p:txBody>
          <a:bodyPr anchor="ctr">
            <a:noAutofit/>
          </a:bodyPr>
          <a:lstStyle>
            <a:lvl1pPr marL="0" indent="0">
              <a:buFont typeface="Arial" charset="0"/>
              <a:buNone/>
              <a:defRPr b="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Name</a:t>
            </a:r>
          </a:p>
        </p:txBody>
      </p:sp>
      <p:sp>
        <p:nvSpPr>
          <p:cNvPr id="15" name="Text Placeholder 13"/>
          <p:cNvSpPr>
            <a:spLocks noGrp="1"/>
          </p:cNvSpPr>
          <p:nvPr>
            <p:ph type="body" sz="quarter" idx="18" hasCustomPrompt="1"/>
          </p:nvPr>
        </p:nvSpPr>
        <p:spPr>
          <a:xfrm>
            <a:off x="1619388" y="2286622"/>
            <a:ext cx="3708400" cy="336962"/>
          </a:xfrm>
          <a:prstGeom prst="rect">
            <a:avLst/>
          </a:prstGeom>
        </p:spPr>
        <p:txBody>
          <a:bodyPr anchor="ctr">
            <a:noAutofit/>
          </a:bodyPr>
          <a:lstStyle>
            <a:lvl1pPr marL="0" indent="0">
              <a:buFont typeface="Arial" charset="0"/>
              <a:buNone/>
              <a:defRPr sz="1600" b="0" i="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Title</a:t>
            </a:r>
          </a:p>
        </p:txBody>
      </p:sp>
      <p:sp>
        <p:nvSpPr>
          <p:cNvPr id="16" name="Text Placeholder 13"/>
          <p:cNvSpPr>
            <a:spLocks noGrp="1"/>
          </p:cNvSpPr>
          <p:nvPr>
            <p:ph type="body" sz="quarter" idx="19" hasCustomPrompt="1"/>
          </p:nvPr>
        </p:nvSpPr>
        <p:spPr>
          <a:xfrm>
            <a:off x="1619388" y="3005431"/>
            <a:ext cx="3708400" cy="457200"/>
          </a:xfrm>
          <a:prstGeom prst="rect">
            <a:avLst/>
          </a:prstGeom>
        </p:spPr>
        <p:txBody>
          <a:bodyPr anchor="ctr">
            <a:noAutofit/>
          </a:bodyPr>
          <a:lstStyle>
            <a:lvl1pPr marL="0" indent="0">
              <a:buFont typeface="Arial" charset="0"/>
              <a:buNone/>
              <a:defRPr b="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Name</a:t>
            </a:r>
          </a:p>
        </p:txBody>
      </p:sp>
      <p:sp>
        <p:nvSpPr>
          <p:cNvPr id="17" name="Text Placeholder 13"/>
          <p:cNvSpPr>
            <a:spLocks noGrp="1"/>
          </p:cNvSpPr>
          <p:nvPr>
            <p:ph type="body" sz="quarter" idx="20" hasCustomPrompt="1"/>
          </p:nvPr>
        </p:nvSpPr>
        <p:spPr>
          <a:xfrm>
            <a:off x="1619388" y="3462631"/>
            <a:ext cx="3708400" cy="336962"/>
          </a:xfrm>
          <a:prstGeom prst="rect">
            <a:avLst/>
          </a:prstGeom>
        </p:spPr>
        <p:txBody>
          <a:bodyPr anchor="ctr">
            <a:noAutofit/>
          </a:bodyPr>
          <a:lstStyle>
            <a:lvl1pPr marL="0" indent="0">
              <a:buFont typeface="Arial" charset="0"/>
              <a:buNone/>
              <a:defRPr sz="1600" b="0" i="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Title</a:t>
            </a:r>
          </a:p>
        </p:txBody>
      </p:sp>
      <p:sp>
        <p:nvSpPr>
          <p:cNvPr id="10" name="Slide Number Placeholder 3">
            <a:extLst>
              <a:ext uri="{FF2B5EF4-FFF2-40B4-BE49-F238E27FC236}">
                <a16:creationId xmlns:a16="http://schemas.microsoft.com/office/drawing/2014/main" id="{3B946C9D-4A55-1F4E-AF28-AD8193458420}"/>
              </a:ext>
            </a:extLst>
          </p:cNvPr>
          <p:cNvSpPr>
            <a:spLocks noGrp="1"/>
          </p:cNvSpPr>
          <p:nvPr>
            <p:ph type="sldNum" sz="quarter" idx="4"/>
          </p:nvPr>
        </p:nvSpPr>
        <p:spPr>
          <a:xfrm>
            <a:off x="3541945" y="4888885"/>
            <a:ext cx="2057400" cy="274637"/>
          </a:xfrm>
          <a:prstGeom prst="rect">
            <a:avLst/>
          </a:prstGeom>
        </p:spPr>
        <p:txBody>
          <a:bodyPr vert="horz" lIns="91440" tIns="45720" rIns="91440" bIns="45720" rtlCol="0" anchor="ctr"/>
          <a:lstStyle>
            <a:lvl1pPr algn="ctr">
              <a:defRPr sz="1050">
                <a:solidFill>
                  <a:schemeClr val="bg1">
                    <a:lumMod val="85000"/>
                  </a:schemeClr>
                </a:solidFill>
              </a:defRPr>
            </a:lvl1pPr>
          </a:lstStyle>
          <a:p>
            <a:fld id="{9B39456E-6A9C-D646-9303-BAB628CAE014}" type="slidenum">
              <a:rPr lang="en-US" smtClean="0"/>
              <a:pPr/>
              <a:t>‹#›</a:t>
            </a:fld>
            <a:endParaRPr lang="en-US" dirty="0"/>
          </a:p>
        </p:txBody>
      </p:sp>
    </p:spTree>
    <p:extLst>
      <p:ext uri="{BB962C8B-B14F-4D97-AF65-F5344CB8AC3E}">
        <p14:creationId xmlns:p14="http://schemas.microsoft.com/office/powerpoint/2010/main" val="157622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Main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25122"/>
            <a:ext cx="8229600" cy="721626"/>
          </a:xfrm>
        </p:spPr>
        <p:txBody>
          <a:bodyPr>
            <a:noAutofit/>
          </a:bodyPr>
          <a:lstStyle>
            <a:lvl1pPr algn="ctr">
              <a:defRPr sz="4400" b="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2743758"/>
            <a:ext cx="8229600" cy="1013248"/>
          </a:xfrm>
        </p:spPr>
        <p:txBody>
          <a:bodyPr>
            <a:noAutofit/>
          </a:bodyPr>
          <a:lstStyle>
            <a:lvl1pPr marL="0" indent="0" algn="ctr">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14606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sp>
        <p:nvSpPr>
          <p:cNvPr id="2" name="Title 1"/>
          <p:cNvSpPr>
            <a:spLocks noGrp="1"/>
          </p:cNvSpPr>
          <p:nvPr>
            <p:ph type="title"/>
          </p:nvPr>
        </p:nvSpPr>
        <p:spPr>
          <a:xfrm>
            <a:off x="457200" y="315706"/>
            <a:ext cx="6082748" cy="857250"/>
          </a:xfrm>
          <a:prstGeom prst="rect">
            <a:avLst/>
          </a:prstGeom>
        </p:spPr>
        <p:txBody>
          <a:bodyPr>
            <a:noAutofit/>
          </a:bodyPr>
          <a:lstStyle>
            <a:lvl1pPr>
              <a:defRPr sz="3200"/>
            </a:lvl1pPr>
          </a:lstStyle>
          <a:p>
            <a:r>
              <a:rPr lang="en-US" dirty="0"/>
              <a:t>Click to edit Master title style</a:t>
            </a:r>
          </a:p>
        </p:txBody>
      </p:sp>
      <p:sp>
        <p:nvSpPr>
          <p:cNvPr id="8" name="Picture Placeholder 7"/>
          <p:cNvSpPr>
            <a:spLocks noGrp="1"/>
          </p:cNvSpPr>
          <p:nvPr>
            <p:ph type="pic" sz="quarter" idx="14" hasCustomPrompt="1"/>
          </p:nvPr>
        </p:nvSpPr>
        <p:spPr>
          <a:xfrm>
            <a:off x="457200" y="1271863"/>
            <a:ext cx="942975" cy="944562"/>
          </a:xfrm>
          <a:prstGeom prst="ellipse">
            <a:avLst/>
          </a:prstGeom>
          <a:ln w="12700">
            <a:solidFill>
              <a:srgbClr val="78AC32"/>
            </a:solidFill>
          </a:ln>
        </p:spPr>
        <p:txBody>
          <a:bodyPr anchor="ctr">
            <a:noAutofit/>
          </a:bodyPr>
          <a:lstStyle>
            <a:lvl1pPr marL="0" indent="0" algn="ctr">
              <a:buFontTx/>
              <a:buNone/>
              <a:defRPr sz="900" baseline="0"/>
            </a:lvl1pPr>
          </a:lstStyle>
          <a:p>
            <a:r>
              <a:rPr lang="en-US" dirty="0"/>
              <a:t>Click to add headshot</a:t>
            </a:r>
          </a:p>
        </p:txBody>
      </p:sp>
      <p:sp>
        <p:nvSpPr>
          <p:cNvPr id="11" name="Picture Placeholder 7"/>
          <p:cNvSpPr>
            <a:spLocks noGrp="1"/>
          </p:cNvSpPr>
          <p:nvPr>
            <p:ph type="pic" sz="quarter" idx="15" hasCustomPrompt="1"/>
          </p:nvPr>
        </p:nvSpPr>
        <p:spPr>
          <a:xfrm>
            <a:off x="457200" y="2361837"/>
            <a:ext cx="942975" cy="944562"/>
          </a:xfrm>
          <a:prstGeom prst="ellipse">
            <a:avLst/>
          </a:prstGeom>
          <a:ln w="12700">
            <a:solidFill>
              <a:srgbClr val="78AC32"/>
            </a:solidFill>
          </a:ln>
        </p:spPr>
        <p:txBody>
          <a:bodyPr anchor="ctr">
            <a:noAutofit/>
          </a:bodyPr>
          <a:lstStyle>
            <a:lvl1pPr marL="0" indent="0" algn="ctr">
              <a:buFontTx/>
              <a:buNone/>
              <a:defRPr sz="900" baseline="0"/>
            </a:lvl1pPr>
          </a:lstStyle>
          <a:p>
            <a:r>
              <a:rPr lang="en-US" dirty="0"/>
              <a:t>Click to add headshot</a:t>
            </a:r>
          </a:p>
        </p:txBody>
      </p:sp>
      <p:sp>
        <p:nvSpPr>
          <p:cNvPr id="12" name="Picture Placeholder 7"/>
          <p:cNvSpPr>
            <a:spLocks noGrp="1"/>
          </p:cNvSpPr>
          <p:nvPr>
            <p:ph type="pic" sz="quarter" idx="16" hasCustomPrompt="1"/>
          </p:nvPr>
        </p:nvSpPr>
        <p:spPr>
          <a:xfrm>
            <a:off x="457200" y="3451811"/>
            <a:ext cx="942975" cy="944562"/>
          </a:xfrm>
          <a:prstGeom prst="ellipse">
            <a:avLst/>
          </a:prstGeom>
          <a:ln w="12700">
            <a:solidFill>
              <a:srgbClr val="78AC32"/>
            </a:solidFill>
          </a:ln>
        </p:spPr>
        <p:txBody>
          <a:bodyPr anchor="ctr">
            <a:noAutofit/>
          </a:bodyPr>
          <a:lstStyle>
            <a:lvl1pPr marL="0" indent="0" algn="ctr">
              <a:buFontTx/>
              <a:buNone/>
              <a:defRPr sz="900" baseline="0"/>
            </a:lvl1pPr>
          </a:lstStyle>
          <a:p>
            <a:r>
              <a:rPr lang="en-US" dirty="0"/>
              <a:t>Click to add headshot</a:t>
            </a:r>
          </a:p>
        </p:txBody>
      </p:sp>
      <p:sp>
        <p:nvSpPr>
          <p:cNvPr id="14" name="Text Placeholder 13"/>
          <p:cNvSpPr>
            <a:spLocks noGrp="1"/>
          </p:cNvSpPr>
          <p:nvPr>
            <p:ph type="body" sz="quarter" idx="17" hasCustomPrompt="1"/>
          </p:nvPr>
        </p:nvSpPr>
        <p:spPr>
          <a:xfrm>
            <a:off x="1619388" y="1342405"/>
            <a:ext cx="3708400" cy="457200"/>
          </a:xfrm>
          <a:prstGeom prst="rect">
            <a:avLst/>
          </a:prstGeom>
        </p:spPr>
        <p:txBody>
          <a:bodyPr anchor="ctr">
            <a:noAutofit/>
          </a:bodyPr>
          <a:lstStyle>
            <a:lvl1pPr marL="0" indent="0">
              <a:buFont typeface="Arial" charset="0"/>
              <a:buNone/>
              <a:defRPr b="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Name</a:t>
            </a:r>
          </a:p>
        </p:txBody>
      </p:sp>
      <p:sp>
        <p:nvSpPr>
          <p:cNvPr id="15" name="Text Placeholder 13"/>
          <p:cNvSpPr>
            <a:spLocks noGrp="1"/>
          </p:cNvSpPr>
          <p:nvPr>
            <p:ph type="body" sz="quarter" idx="18" hasCustomPrompt="1"/>
          </p:nvPr>
        </p:nvSpPr>
        <p:spPr>
          <a:xfrm>
            <a:off x="1619388" y="1799605"/>
            <a:ext cx="3708400" cy="336962"/>
          </a:xfrm>
          <a:prstGeom prst="rect">
            <a:avLst/>
          </a:prstGeom>
        </p:spPr>
        <p:txBody>
          <a:bodyPr anchor="ctr">
            <a:noAutofit/>
          </a:bodyPr>
          <a:lstStyle>
            <a:lvl1pPr marL="0" indent="0">
              <a:buFont typeface="Arial" charset="0"/>
              <a:buNone/>
              <a:defRPr sz="1600" b="0" i="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Title</a:t>
            </a:r>
          </a:p>
        </p:txBody>
      </p:sp>
      <p:sp>
        <p:nvSpPr>
          <p:cNvPr id="16" name="Text Placeholder 13"/>
          <p:cNvSpPr>
            <a:spLocks noGrp="1"/>
          </p:cNvSpPr>
          <p:nvPr>
            <p:ph type="body" sz="quarter" idx="19" hasCustomPrompt="1"/>
          </p:nvPr>
        </p:nvSpPr>
        <p:spPr>
          <a:xfrm>
            <a:off x="1619388" y="2455588"/>
            <a:ext cx="3708400" cy="457200"/>
          </a:xfrm>
          <a:prstGeom prst="rect">
            <a:avLst/>
          </a:prstGeom>
        </p:spPr>
        <p:txBody>
          <a:bodyPr anchor="ctr">
            <a:noAutofit/>
          </a:bodyPr>
          <a:lstStyle>
            <a:lvl1pPr marL="0" indent="0">
              <a:buFont typeface="Arial" charset="0"/>
              <a:buNone/>
              <a:defRPr b="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Name</a:t>
            </a:r>
          </a:p>
        </p:txBody>
      </p:sp>
      <p:sp>
        <p:nvSpPr>
          <p:cNvPr id="17" name="Text Placeholder 13"/>
          <p:cNvSpPr>
            <a:spLocks noGrp="1"/>
          </p:cNvSpPr>
          <p:nvPr>
            <p:ph type="body" sz="quarter" idx="20" hasCustomPrompt="1"/>
          </p:nvPr>
        </p:nvSpPr>
        <p:spPr>
          <a:xfrm>
            <a:off x="1619388" y="2912788"/>
            <a:ext cx="3708400" cy="336962"/>
          </a:xfrm>
          <a:prstGeom prst="rect">
            <a:avLst/>
          </a:prstGeom>
        </p:spPr>
        <p:txBody>
          <a:bodyPr anchor="ctr">
            <a:noAutofit/>
          </a:bodyPr>
          <a:lstStyle>
            <a:lvl1pPr marL="0" indent="0">
              <a:buFont typeface="Arial" charset="0"/>
              <a:buNone/>
              <a:defRPr sz="1600" b="0" i="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Title</a:t>
            </a:r>
          </a:p>
        </p:txBody>
      </p:sp>
      <p:sp>
        <p:nvSpPr>
          <p:cNvPr id="18" name="Text Placeholder 13"/>
          <p:cNvSpPr>
            <a:spLocks noGrp="1"/>
          </p:cNvSpPr>
          <p:nvPr>
            <p:ph type="body" sz="quarter" idx="21" hasCustomPrompt="1"/>
          </p:nvPr>
        </p:nvSpPr>
        <p:spPr>
          <a:xfrm>
            <a:off x="1619388" y="3553999"/>
            <a:ext cx="3708400" cy="457200"/>
          </a:xfrm>
          <a:prstGeom prst="rect">
            <a:avLst/>
          </a:prstGeom>
        </p:spPr>
        <p:txBody>
          <a:bodyPr anchor="ctr">
            <a:noAutofit/>
          </a:bodyPr>
          <a:lstStyle>
            <a:lvl1pPr marL="0" indent="0">
              <a:buFont typeface="Arial" charset="0"/>
              <a:buNone/>
              <a:defRPr b="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Name</a:t>
            </a:r>
          </a:p>
        </p:txBody>
      </p:sp>
      <p:sp>
        <p:nvSpPr>
          <p:cNvPr id="19" name="Text Placeholder 13"/>
          <p:cNvSpPr>
            <a:spLocks noGrp="1"/>
          </p:cNvSpPr>
          <p:nvPr>
            <p:ph type="body" sz="quarter" idx="22" hasCustomPrompt="1"/>
          </p:nvPr>
        </p:nvSpPr>
        <p:spPr>
          <a:xfrm>
            <a:off x="1619388" y="4011199"/>
            <a:ext cx="3708400" cy="336962"/>
          </a:xfrm>
          <a:prstGeom prst="rect">
            <a:avLst/>
          </a:prstGeom>
        </p:spPr>
        <p:txBody>
          <a:bodyPr anchor="ctr">
            <a:noAutofit/>
          </a:bodyPr>
          <a:lstStyle>
            <a:lvl1pPr marL="0" indent="0">
              <a:buFont typeface="Arial" charset="0"/>
              <a:buNone/>
              <a:defRPr sz="1600" b="0" i="1" baseline="0">
                <a:solidFill>
                  <a:srgbClr val="58595B"/>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Associate Title</a:t>
            </a:r>
          </a:p>
        </p:txBody>
      </p:sp>
      <p:sp>
        <p:nvSpPr>
          <p:cNvPr id="20" name="Slide Number Placeholder 3">
            <a:extLst>
              <a:ext uri="{FF2B5EF4-FFF2-40B4-BE49-F238E27FC236}">
                <a16:creationId xmlns:a16="http://schemas.microsoft.com/office/drawing/2014/main" id="{758B2F36-88A4-3649-83B8-D0206CE45A8C}"/>
              </a:ext>
            </a:extLst>
          </p:cNvPr>
          <p:cNvSpPr>
            <a:spLocks noGrp="1"/>
          </p:cNvSpPr>
          <p:nvPr>
            <p:ph type="sldNum" sz="quarter" idx="4"/>
          </p:nvPr>
        </p:nvSpPr>
        <p:spPr>
          <a:xfrm>
            <a:off x="3541945" y="4888885"/>
            <a:ext cx="2057400" cy="274637"/>
          </a:xfrm>
          <a:prstGeom prst="rect">
            <a:avLst/>
          </a:prstGeom>
        </p:spPr>
        <p:txBody>
          <a:bodyPr vert="horz" lIns="91440" tIns="45720" rIns="91440" bIns="45720" rtlCol="0" anchor="ctr"/>
          <a:lstStyle>
            <a:lvl1pPr algn="ctr">
              <a:defRPr sz="1050">
                <a:solidFill>
                  <a:schemeClr val="bg1">
                    <a:lumMod val="85000"/>
                  </a:schemeClr>
                </a:solidFill>
              </a:defRPr>
            </a:lvl1pPr>
          </a:lstStyle>
          <a:p>
            <a:fld id="{9B39456E-6A9C-D646-9303-BAB628CAE014}" type="slidenum">
              <a:rPr lang="en-US" smtClean="0"/>
              <a:pPr/>
              <a:t>‹#›</a:t>
            </a:fld>
            <a:endParaRPr lang="en-US" dirty="0"/>
          </a:p>
        </p:txBody>
      </p:sp>
    </p:spTree>
    <p:extLst>
      <p:ext uri="{BB962C8B-B14F-4D97-AF65-F5344CB8AC3E}">
        <p14:creationId xmlns:p14="http://schemas.microsoft.com/office/powerpoint/2010/main" val="368157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ernate Presentation Titl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E3068E6-8CA2-F942-BF3F-89A7CC7AC27E}"/>
              </a:ext>
            </a:extLst>
          </p:cNvPr>
          <p:cNvGrpSpPr/>
          <p:nvPr userDrawn="1"/>
        </p:nvGrpSpPr>
        <p:grpSpPr>
          <a:xfrm>
            <a:off x="1205948" y="1"/>
            <a:ext cx="7938052" cy="5143499"/>
            <a:chOff x="1205948" y="1"/>
            <a:chExt cx="7938052" cy="5143499"/>
          </a:xfrm>
        </p:grpSpPr>
        <p:sp>
          <p:nvSpPr>
            <p:cNvPr id="14" name="Rectangle 13">
              <a:extLst>
                <a:ext uri="{FF2B5EF4-FFF2-40B4-BE49-F238E27FC236}">
                  <a16:creationId xmlns:a16="http://schemas.microsoft.com/office/drawing/2014/main" id="{757F548A-852C-5748-81B8-7409A25392D4}"/>
                </a:ext>
              </a:extLst>
            </p:cNvPr>
            <p:cNvSpPr/>
            <p:nvPr userDrawn="1"/>
          </p:nvSpPr>
          <p:spPr>
            <a:xfrm>
              <a:off x="3405808" y="1749286"/>
              <a:ext cx="5738191" cy="3394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406B8B64-D6DE-0C4D-A4A1-9F3E1ABD886A}"/>
                </a:ext>
              </a:extLst>
            </p:cNvPr>
            <p:cNvPicPr>
              <a:picLocks noChangeAspect="1"/>
            </p:cNvPicPr>
            <p:nvPr userDrawn="1"/>
          </p:nvPicPr>
          <p:blipFill>
            <a:blip r:embed="rId2"/>
            <a:stretch>
              <a:fillRect/>
            </a:stretch>
          </p:blipFill>
          <p:spPr>
            <a:xfrm>
              <a:off x="1205948" y="1"/>
              <a:ext cx="7938052" cy="3347590"/>
            </a:xfrm>
            <a:prstGeom prst="rect">
              <a:avLst/>
            </a:prstGeom>
          </p:spPr>
        </p:pic>
      </p:grpSp>
      <p:sp>
        <p:nvSpPr>
          <p:cNvPr id="2" name="Title 1"/>
          <p:cNvSpPr>
            <a:spLocks noGrp="1"/>
          </p:cNvSpPr>
          <p:nvPr>
            <p:ph type="title"/>
          </p:nvPr>
        </p:nvSpPr>
        <p:spPr>
          <a:xfrm>
            <a:off x="457200" y="2164857"/>
            <a:ext cx="8229600" cy="857250"/>
          </a:xfrm>
          <a:prstGeom prst="rect">
            <a:avLst/>
          </a:prstGeom>
        </p:spPr>
        <p:txBody>
          <a:bodyPr/>
          <a:lstStyle>
            <a:lvl1pPr>
              <a:defRPr>
                <a:solidFill>
                  <a:srgbClr val="0076A8"/>
                </a:solidFill>
              </a:defRPr>
            </a:lvl1pPr>
          </a:lstStyle>
          <a:p>
            <a:r>
              <a:rPr lang="en-US" dirty="0"/>
              <a:t>Click to edit Master title style</a:t>
            </a:r>
          </a:p>
        </p:txBody>
      </p:sp>
      <p:sp>
        <p:nvSpPr>
          <p:cNvPr id="10" name="Text Placeholder 9"/>
          <p:cNvSpPr>
            <a:spLocks noGrp="1"/>
          </p:cNvSpPr>
          <p:nvPr>
            <p:ph type="body" sz="quarter" idx="11"/>
          </p:nvPr>
        </p:nvSpPr>
        <p:spPr>
          <a:xfrm>
            <a:off x="457200" y="3022107"/>
            <a:ext cx="6808304" cy="436562"/>
          </a:xfrm>
          <a:prstGeom prst="rect">
            <a:avLst/>
          </a:prstGeom>
        </p:spPr>
        <p:txBody>
          <a:bodyPr>
            <a:noAutofit/>
          </a:bodyPr>
          <a:lstStyle>
            <a:lvl1pPr marL="0" indent="0">
              <a:buNone/>
              <a:defRPr sz="24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pic>
        <p:nvPicPr>
          <p:cNvPr id="16" name="Picture 15">
            <a:extLst>
              <a:ext uri="{FF2B5EF4-FFF2-40B4-BE49-F238E27FC236}">
                <a16:creationId xmlns:a16="http://schemas.microsoft.com/office/drawing/2014/main" id="{24B8837D-8B9E-D24A-8556-416E78873E02}"/>
              </a:ext>
            </a:extLst>
          </p:cNvPr>
          <p:cNvPicPr>
            <a:picLocks noChangeAspect="1"/>
          </p:cNvPicPr>
          <p:nvPr userDrawn="1"/>
        </p:nvPicPr>
        <p:blipFill>
          <a:blip r:embed="rId3"/>
          <a:stretch>
            <a:fillRect/>
          </a:stretch>
        </p:blipFill>
        <p:spPr>
          <a:xfrm>
            <a:off x="7574604" y="4820912"/>
            <a:ext cx="1339904" cy="208430"/>
          </a:xfrm>
          <a:prstGeom prst="rect">
            <a:avLst/>
          </a:prstGeom>
        </p:spPr>
      </p:pic>
      <p:sp>
        <p:nvSpPr>
          <p:cNvPr id="17" name="TextBox 16">
            <a:extLst>
              <a:ext uri="{FF2B5EF4-FFF2-40B4-BE49-F238E27FC236}">
                <a16:creationId xmlns:a16="http://schemas.microsoft.com/office/drawing/2014/main" id="{EC888ED0-6E95-5D4F-9EA0-A0473B9A5389}"/>
              </a:ext>
            </a:extLst>
          </p:cNvPr>
          <p:cNvSpPr txBox="1"/>
          <p:nvPr userDrawn="1"/>
        </p:nvSpPr>
        <p:spPr>
          <a:xfrm>
            <a:off x="81997" y="4863560"/>
            <a:ext cx="4347330" cy="356681"/>
          </a:xfrm>
          <a:prstGeom prst="rect">
            <a:avLst/>
          </a:prstGeom>
        </p:spPr>
        <p:txBody>
          <a:bodyPr wrap="none" rtlCol="0">
            <a:normAutofit/>
          </a:bodyPr>
          <a:lstStyle/>
          <a:p>
            <a:r>
              <a:rPr lang="en-US" sz="675" dirty="0">
                <a:solidFill>
                  <a:schemeClr val="bg1">
                    <a:lumMod val="75000"/>
                  </a:schemeClr>
                </a:solidFill>
                <a:latin typeface="Arial" charset="0"/>
                <a:ea typeface="Arial" charset="0"/>
                <a:cs typeface="Arial" charset="0"/>
              </a:rPr>
              <a:t>Copyright © Netsmart. All rights reserved.</a:t>
            </a:r>
          </a:p>
        </p:txBody>
      </p:sp>
    </p:spTree>
    <p:extLst>
      <p:ext uri="{BB962C8B-B14F-4D97-AF65-F5344CB8AC3E}">
        <p14:creationId xmlns:p14="http://schemas.microsoft.com/office/powerpoint/2010/main" val="299679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Main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25122"/>
            <a:ext cx="8229600" cy="721626"/>
          </a:xfrm>
        </p:spPr>
        <p:txBody>
          <a:bodyPr>
            <a:noAutofit/>
          </a:bodyPr>
          <a:lstStyle>
            <a:lvl1pPr algn="ctr">
              <a:defRPr sz="4400" b="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2743758"/>
            <a:ext cx="8229600" cy="1013248"/>
          </a:xfrm>
        </p:spPr>
        <p:txBody>
          <a:bodyPr>
            <a:noAutofit/>
          </a:bodyPr>
          <a:lstStyle>
            <a:lvl1pPr marL="0" indent="0" algn="ctr">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5892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14417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418967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econdary Section Hea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49" y="1051440"/>
            <a:ext cx="7868579" cy="1790700"/>
          </a:xfrm>
        </p:spPr>
        <p:txBody>
          <a:bodyPr anchor="b">
            <a:noAutofit/>
          </a:bodyPr>
          <a:lstStyle>
            <a:lvl1pPr algn="ctr">
              <a:defRPr sz="4000"/>
            </a:lvl1pPr>
          </a:lstStyle>
          <a:p>
            <a:r>
              <a:rPr lang="en-US" dirty="0"/>
              <a:t>Click to edit Master title style</a:t>
            </a:r>
          </a:p>
        </p:txBody>
      </p:sp>
      <p:sp>
        <p:nvSpPr>
          <p:cNvPr id="3" name="Subtitle 2"/>
          <p:cNvSpPr>
            <a:spLocks noGrp="1"/>
          </p:cNvSpPr>
          <p:nvPr>
            <p:ph type="subTitle" idx="1"/>
          </p:nvPr>
        </p:nvSpPr>
        <p:spPr>
          <a:xfrm>
            <a:off x="628649" y="2911990"/>
            <a:ext cx="7868579" cy="1241425"/>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8511421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ertiary Section Header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6669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Tree>
    <p:extLst>
      <p:ext uri="{BB962C8B-B14F-4D97-AF65-F5344CB8AC3E}">
        <p14:creationId xmlns:p14="http://schemas.microsoft.com/office/powerpoint/2010/main" val="83006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4"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
        <p:nvSpPr>
          <p:cNvPr id="9" name="Text Placeholder 8"/>
          <p:cNvSpPr>
            <a:spLocks noGrp="1"/>
          </p:cNvSpPr>
          <p:nvPr>
            <p:ph type="body" sz="quarter" idx="12"/>
          </p:nvPr>
        </p:nvSpPr>
        <p:spPr>
          <a:xfrm>
            <a:off x="628650" y="693738"/>
            <a:ext cx="7886700" cy="300037"/>
          </a:xfrm>
        </p:spPr>
        <p:txBody>
          <a:bodyPr/>
          <a:lstStyle>
            <a:lvl1pPr algn="l">
              <a:defRPr sz="1600" i="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3629731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
        <p:nvSpPr>
          <p:cNvPr id="3" name="Content Placeholder 2"/>
          <p:cNvSpPr>
            <a:spLocks noGrp="1"/>
          </p:cNvSpPr>
          <p:nvPr>
            <p:ph sz="half" idx="1"/>
          </p:nvPr>
        </p:nvSpPr>
        <p:spPr>
          <a:xfrm>
            <a:off x="628650" y="993775"/>
            <a:ext cx="7886700" cy="3262312"/>
          </a:xfrm>
        </p:spPr>
        <p:txBody>
          <a:bodyPr>
            <a:noAutofit/>
          </a:bodyPr>
          <a:lstStyle>
            <a:lvl1pPr marL="285750" indent="-285750" algn="l">
              <a:buFontTx/>
              <a:buBlip>
                <a:blip r:embed="rId2"/>
              </a:buBlip>
              <a:tabLst/>
              <a:defRPr sz="2000"/>
            </a:lvl1pPr>
            <a:lvl2pPr marL="635000" indent="-177800">
              <a:buFont typeface="Arial" charset="0"/>
              <a:buChar char="•"/>
              <a:tabLst/>
              <a:defRPr sz="1800">
                <a:solidFill>
                  <a:schemeClr val="tx2"/>
                </a:solidFill>
              </a:defRPr>
            </a:lvl2pPr>
            <a:lvl3pPr marL="1090613" indent="-176213">
              <a:buFontTx/>
              <a:buBlip>
                <a:blip r:embed="rId3"/>
              </a:buBlip>
              <a:tabLst/>
              <a:defRPr sz="1400"/>
            </a:lvl3pPr>
            <a:lvl4pPr marL="1547813" indent="-176213">
              <a:buFont typeface="Wingdings" charset="2"/>
              <a:buChar char="§"/>
              <a:tabLst/>
              <a:defRPr sz="1200">
                <a:solidFill>
                  <a:schemeClr val="tx2"/>
                </a:solidFill>
              </a:defRPr>
            </a:lvl4pPr>
            <a:lvl5pPr marL="2005013" indent="-176213">
              <a:buFont typeface="Wingdings" charset="2"/>
              <a:buChar char="§"/>
              <a:tabLst/>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67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14911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
        <p:nvSpPr>
          <p:cNvPr id="3" name="Content Placeholder 2"/>
          <p:cNvSpPr>
            <a:spLocks noGrp="1"/>
          </p:cNvSpPr>
          <p:nvPr>
            <p:ph sz="half" idx="1"/>
          </p:nvPr>
        </p:nvSpPr>
        <p:spPr>
          <a:xfrm>
            <a:off x="628650" y="1112078"/>
            <a:ext cx="7886700" cy="3262312"/>
          </a:xfrm>
        </p:spPr>
        <p:txBody>
          <a:bodyPr>
            <a:noAutofit/>
          </a:bodyPr>
          <a:lstStyle>
            <a:lvl1pPr marL="285750" indent="-285750" algn="l">
              <a:buFontTx/>
              <a:buBlip>
                <a:blip r:embed="rId2"/>
              </a:buBlip>
              <a:tabLst/>
              <a:defRPr sz="2000"/>
            </a:lvl1pPr>
            <a:lvl2pPr marL="635000" indent="-177800">
              <a:buFont typeface="Arial" charset="0"/>
              <a:buChar char="•"/>
              <a:tabLst/>
              <a:defRPr sz="1800">
                <a:solidFill>
                  <a:schemeClr val="tx2"/>
                </a:solidFill>
              </a:defRPr>
            </a:lvl2pPr>
            <a:lvl3pPr marL="1090613" indent="-176213">
              <a:buFontTx/>
              <a:buBlip>
                <a:blip r:embed="rId3"/>
              </a:buBlip>
              <a:tabLst/>
              <a:defRPr sz="1400"/>
            </a:lvl3pPr>
            <a:lvl4pPr marL="1547813" indent="-176213">
              <a:buFont typeface="Wingdings" charset="2"/>
              <a:buChar char="§"/>
              <a:tabLst/>
              <a:defRPr sz="1200">
                <a:solidFill>
                  <a:schemeClr val="tx2"/>
                </a:solidFill>
              </a:defRPr>
            </a:lvl4pPr>
            <a:lvl5pPr marL="2005013" indent="-176213">
              <a:buFont typeface="Wingdings" charset="2"/>
              <a:buChar char="§"/>
              <a:tabLst/>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p:cNvSpPr>
            <a:spLocks noGrp="1"/>
          </p:cNvSpPr>
          <p:nvPr>
            <p:ph type="body" sz="quarter" idx="12"/>
          </p:nvPr>
        </p:nvSpPr>
        <p:spPr>
          <a:xfrm>
            <a:off x="628650" y="693738"/>
            <a:ext cx="7886700" cy="300037"/>
          </a:xfrm>
        </p:spPr>
        <p:txBody>
          <a:bodyPr/>
          <a:lstStyle>
            <a:lvl1pPr algn="l">
              <a:defRPr sz="1600" i="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3101803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
        <p:nvSpPr>
          <p:cNvPr id="3" name="Content Placeholder 2"/>
          <p:cNvSpPr>
            <a:spLocks noGrp="1"/>
          </p:cNvSpPr>
          <p:nvPr>
            <p:ph sz="half" idx="1"/>
          </p:nvPr>
        </p:nvSpPr>
        <p:spPr>
          <a:xfrm>
            <a:off x="628650" y="993775"/>
            <a:ext cx="3867150" cy="3262312"/>
          </a:xfrm>
        </p:spPr>
        <p:txBody>
          <a:bodyPr>
            <a:noAutofit/>
          </a:bodyPr>
          <a:lstStyle>
            <a:lvl1pPr marL="285750" indent="-285750" algn="l">
              <a:buFontTx/>
              <a:buBlip>
                <a:blip r:embed="rId2"/>
              </a:buBlip>
              <a:tabLst/>
              <a:defRPr sz="1800"/>
            </a:lvl1pPr>
            <a:lvl2pPr marL="635000" indent="-177800">
              <a:buFont typeface="Arial" charset="0"/>
              <a:buChar char="•"/>
              <a:tabLst/>
              <a:defRPr sz="1600"/>
            </a:lvl2pPr>
            <a:lvl3pPr marL="1090613" indent="-176213">
              <a:buFontTx/>
              <a:buBlip>
                <a:blip r:embed="rId3"/>
              </a:buBlip>
              <a:tabLst/>
              <a:defRPr sz="1400"/>
            </a:lvl3pPr>
            <a:lvl4pPr marL="1547813" indent="-176213">
              <a:buFont typeface="Wingdings" charset="2"/>
              <a:buChar char="§"/>
              <a:tabLst/>
              <a:defRPr sz="1200"/>
            </a:lvl4pPr>
            <a:lvl5pPr marL="2005013" indent="-176213">
              <a:buFont typeface="Wingdings" charset="2"/>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93775"/>
            <a:ext cx="3867150" cy="3262312"/>
          </a:xfrm>
        </p:spPr>
        <p:txBody>
          <a:bodyPr>
            <a:noAutofit/>
          </a:bodyPr>
          <a:lstStyle>
            <a:lvl1pPr marL="285750" indent="-285750" algn="l">
              <a:buFontTx/>
              <a:buBlip>
                <a:blip r:embed="rId2"/>
              </a:buBlip>
              <a:tabLst/>
              <a:defRPr sz="1800"/>
            </a:lvl1pPr>
            <a:lvl2pPr marL="635000" indent="-177800" algn="l">
              <a:buFont typeface="Arial" charset="0"/>
              <a:buChar char="•"/>
              <a:tabLst/>
              <a:defRPr sz="1600"/>
            </a:lvl2pPr>
            <a:lvl3pPr marL="1090613" indent="-176213" algn="l">
              <a:buFontTx/>
              <a:buBlip>
                <a:blip r:embed="rId3"/>
              </a:buBlip>
              <a:tabLst/>
              <a:defRPr sz="1400"/>
            </a:lvl3pPr>
            <a:lvl4pPr marL="1547813" indent="-176213" algn="l">
              <a:buFont typeface="Wingdings" charset="2"/>
              <a:buChar char="§"/>
              <a:tabLst/>
              <a:defRPr sz="1200"/>
            </a:lvl4pPr>
            <a:lvl5pPr marL="2005013" indent="-176213" algn="l">
              <a:buFont typeface="Wingdings" charset="2"/>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04247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 Two Column">
    <p:spTree>
      <p:nvGrpSpPr>
        <p:cNvPr id="1" name=""/>
        <p:cNvGrpSpPr/>
        <p:nvPr/>
      </p:nvGrpSpPr>
      <p:grpSpPr>
        <a:xfrm>
          <a:off x="0" y="0"/>
          <a:ext cx="0" cy="0"/>
          <a:chOff x="0" y="0"/>
          <a:chExt cx="0" cy="0"/>
        </a:xfrm>
      </p:grpSpPr>
      <p:sp>
        <p:nvSpPr>
          <p:cNvPr id="2" name="Title 1"/>
          <p:cNvSpPr>
            <a:spLocks noGrp="1"/>
          </p:cNvSpPr>
          <p:nvPr>
            <p:ph type="title"/>
          </p:nvPr>
        </p:nvSpPr>
        <p:spPr>
          <a:xfrm>
            <a:off x="630238" y="0"/>
            <a:ext cx="7886700" cy="993775"/>
          </a:xfrm>
        </p:spPr>
        <p:txBody>
          <a:bodyPr>
            <a:noAutofit/>
          </a:bodyPr>
          <a:lstStyle>
            <a:lvl1pPr algn="l">
              <a:defRPr sz="2800"/>
            </a:lvl1pPr>
          </a:lstStyle>
          <a:p>
            <a:r>
              <a:rPr lang="en-US" dirty="0"/>
              <a:t>Click to edit Master title style</a:t>
            </a:r>
          </a:p>
        </p:txBody>
      </p:sp>
      <p:sp>
        <p:nvSpPr>
          <p:cNvPr id="3" name="Text Placeholder 2"/>
          <p:cNvSpPr>
            <a:spLocks noGrp="1"/>
          </p:cNvSpPr>
          <p:nvPr>
            <p:ph type="body" idx="1"/>
          </p:nvPr>
        </p:nvSpPr>
        <p:spPr>
          <a:xfrm>
            <a:off x="630238" y="985837"/>
            <a:ext cx="3868737" cy="619125"/>
          </a:xfrm>
        </p:spPr>
        <p:txBody>
          <a:bodyPr anchor="b">
            <a:noAutofit/>
          </a:bodyPr>
          <a:lstStyle>
            <a:lvl1pPr marL="0" indent="0" algn="l">
              <a:buNone/>
              <a:defRPr sz="2000" b="0">
                <a:solidFill>
                  <a:srgbClr val="78A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238" y="1604962"/>
            <a:ext cx="3868737" cy="2762250"/>
          </a:xfrm>
        </p:spPr>
        <p:txBody>
          <a:bodyPr>
            <a:noAutofit/>
          </a:bodyPr>
          <a:lstStyle>
            <a:lvl1pPr marL="231775" indent="-231775" algn="l">
              <a:buFontTx/>
              <a:buBlip>
                <a:blip r:embed="rId2"/>
              </a:buBlip>
              <a:tabLst/>
              <a:defRPr sz="1800"/>
            </a:lvl1pPr>
            <a:lvl2pPr marL="635000" indent="-177800" algn="l">
              <a:buFont typeface="Arial" charset="0"/>
              <a:buChar char="•"/>
              <a:tabLst/>
              <a:defRPr sz="1600"/>
            </a:lvl2pPr>
            <a:lvl3pPr marL="1090613" indent="-176213" algn="l">
              <a:buFontTx/>
              <a:buBlip>
                <a:blip r:embed="rId3"/>
              </a:buBlip>
              <a:tabLst/>
              <a:defRPr sz="1400"/>
            </a:lvl3pPr>
            <a:lvl4pPr marL="1547813" indent="-176213" algn="l">
              <a:buFont typeface="Wingdings" charset="2"/>
              <a:buChar char="§"/>
              <a:tabLst/>
              <a:defRPr sz="1200"/>
            </a:lvl4pPr>
            <a:lvl5pPr marL="2005013" indent="-176213" algn="l">
              <a:buFont typeface="Wingdings" charset="2"/>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985837"/>
            <a:ext cx="3887788" cy="619125"/>
          </a:xfrm>
        </p:spPr>
        <p:txBody>
          <a:bodyPr anchor="b">
            <a:noAutofit/>
          </a:bodyPr>
          <a:lstStyle>
            <a:lvl1pPr marL="0" indent="0" algn="l">
              <a:buNone/>
              <a:defRPr sz="2000" b="0">
                <a:solidFill>
                  <a:srgbClr val="78AC3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1604962"/>
            <a:ext cx="3887788" cy="2762250"/>
          </a:xfrm>
        </p:spPr>
        <p:txBody>
          <a:bodyPr>
            <a:noAutofit/>
          </a:bodyPr>
          <a:lstStyle>
            <a:lvl1pPr marL="231775" indent="-231775" algn="l">
              <a:buFontTx/>
              <a:buBlip>
                <a:blip r:embed="rId2"/>
              </a:buBlip>
              <a:tabLst/>
              <a:defRPr sz="1800"/>
            </a:lvl1pPr>
            <a:lvl2pPr marL="635000" indent="-177800" algn="l">
              <a:buFont typeface="Arial" charset="0"/>
              <a:buChar char="•"/>
              <a:tabLst/>
              <a:defRPr sz="1600"/>
            </a:lvl2pPr>
            <a:lvl3pPr marL="1090613" indent="-176213" algn="l">
              <a:buFontTx/>
              <a:buBlip>
                <a:blip r:embed="rId3"/>
              </a:buBlip>
              <a:tabLst/>
              <a:defRPr sz="1400"/>
            </a:lvl3pPr>
            <a:lvl4pPr marL="1547813" indent="-176213" algn="l">
              <a:buFont typeface="Wingdings" charset="2"/>
              <a:buChar char="§"/>
              <a:tabLst/>
              <a:defRPr sz="1200"/>
            </a:lvl4pPr>
            <a:lvl5pPr marL="2005013" indent="-176213" algn="l">
              <a:buFont typeface="Wingdings" charset="2"/>
              <a:buChar char="§"/>
              <a:tabLst/>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296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noAutofit/>
          </a:bodyPr>
          <a:lstStyle>
            <a:lvl1pPr algn="l">
              <a:defRPr sz="2800"/>
            </a:lvl1pPr>
          </a:lstStyle>
          <a:p>
            <a:r>
              <a:rPr lang="en-US" dirty="0"/>
              <a:t>Click to edit Master title style</a:t>
            </a:r>
          </a:p>
        </p:txBody>
      </p:sp>
      <p:sp>
        <p:nvSpPr>
          <p:cNvPr id="3" name="Content Placeholder 2"/>
          <p:cNvSpPr>
            <a:spLocks noGrp="1"/>
          </p:cNvSpPr>
          <p:nvPr>
            <p:ph idx="1"/>
          </p:nvPr>
        </p:nvSpPr>
        <p:spPr>
          <a:xfrm>
            <a:off x="3887788" y="741363"/>
            <a:ext cx="4629150" cy="3654425"/>
          </a:xfrm>
        </p:spPr>
        <p:txBody>
          <a:bodyPr>
            <a:noAutofit/>
          </a:bodyPr>
          <a:lstStyle>
            <a:lvl1pPr marL="285750" indent="-285750" algn="l">
              <a:buFontTx/>
              <a:buBlip>
                <a:blip r:embed="rId2"/>
              </a:buBlip>
              <a:tabLst/>
              <a:defRPr sz="1800"/>
            </a:lvl1pPr>
            <a:lvl2pPr marL="635000" indent="-177800" algn="l">
              <a:buFont typeface="Arial" charset="0"/>
              <a:buChar char="•"/>
              <a:tabLst/>
              <a:defRPr sz="1600"/>
            </a:lvl2pPr>
            <a:lvl3pPr marL="1090613" indent="-176213" algn="l">
              <a:buFontTx/>
              <a:buBlip>
                <a:blip r:embed="rId3"/>
              </a:buBlip>
              <a:tabLst/>
              <a:defRPr sz="1400"/>
            </a:lvl3pPr>
            <a:lvl4pPr marL="1547813" indent="-176213" algn="l">
              <a:buFont typeface="Wingdings" charset="2"/>
              <a:buChar char="§"/>
              <a:tabLst/>
              <a:defRPr sz="1200"/>
            </a:lvl4pPr>
            <a:lvl5pPr marL="2005013" indent="-176213" algn="l">
              <a:buFont typeface="Wingdings" charset="2"/>
              <a:buChar char="§"/>
              <a:tabLst/>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1543050"/>
            <a:ext cx="2949575" cy="2859088"/>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254906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noAutofit/>
          </a:bodyPr>
          <a:lstStyle>
            <a:lvl1pPr algn="l">
              <a:defRPr sz="2800"/>
            </a:lvl1pPr>
          </a:lstStyle>
          <a:p>
            <a:r>
              <a:rPr lang="en-US" dirty="0"/>
              <a:t>Click to edit Master title style</a:t>
            </a:r>
          </a:p>
        </p:txBody>
      </p:sp>
      <p:sp>
        <p:nvSpPr>
          <p:cNvPr id="3" name="Picture Placeholder 2"/>
          <p:cNvSpPr>
            <a:spLocks noGrp="1"/>
          </p:cNvSpPr>
          <p:nvPr>
            <p:ph type="pic" idx="1"/>
          </p:nvPr>
        </p:nvSpPr>
        <p:spPr>
          <a:xfrm>
            <a:off x="3887788" y="741363"/>
            <a:ext cx="4629150" cy="3654425"/>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49713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427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ient Story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12770" y="562701"/>
            <a:ext cx="4302579" cy="4316072"/>
          </a:xfrm>
        </p:spPr>
        <p:txBody>
          <a:bodyPr>
            <a:noAutofit/>
          </a:bodyPr>
          <a:lstStyle>
            <a:lvl1pPr marL="285750" indent="-285750" algn="l">
              <a:lnSpc>
                <a:spcPct val="150000"/>
              </a:lnSpc>
              <a:buFontTx/>
              <a:buBlip>
                <a:blip r:embed="rId2"/>
              </a:buBlip>
              <a:tabLst/>
              <a:defRPr sz="1600" baseline="0"/>
            </a:lvl1pPr>
            <a:lvl2pPr marL="800100" indent="-342900">
              <a:lnSpc>
                <a:spcPct val="150000"/>
              </a:lnSpc>
              <a:buFont typeface="+mj-lt"/>
              <a:buAutoNum type="arabicPeriod"/>
              <a:tabLst/>
              <a:defRPr sz="1600" baseline="0">
                <a:solidFill>
                  <a:schemeClr val="tx2"/>
                </a:solidFill>
              </a:defRPr>
            </a:lvl2pPr>
            <a:lvl3pPr marL="1090613" indent="-176213">
              <a:buFontTx/>
              <a:buBlip>
                <a:blip r:embed="rId3"/>
              </a:buBlip>
              <a:tabLst/>
              <a:defRPr sz="1400"/>
            </a:lvl3pPr>
            <a:lvl4pPr marL="1547813" indent="-176213">
              <a:buFont typeface="Wingdings" charset="2"/>
              <a:buChar char="§"/>
              <a:tabLst/>
              <a:defRPr sz="1200">
                <a:solidFill>
                  <a:schemeClr val="tx2"/>
                </a:solidFill>
              </a:defRPr>
            </a:lvl4pPr>
            <a:lvl5pPr marL="2005013" indent="-176213">
              <a:buFont typeface="Wingdings" charset="2"/>
              <a:buChar char="§"/>
              <a:tabLst/>
              <a:defRPr sz="1200">
                <a:solidFill>
                  <a:schemeClr val="tx2"/>
                </a:solidFill>
              </a:defRPr>
            </a:lvl5pPr>
          </a:lstStyle>
          <a:p>
            <a:pPr lvl="0"/>
            <a:r>
              <a:rPr lang="en-US" dirty="0"/>
              <a:t>Client Name:</a:t>
            </a:r>
          </a:p>
          <a:p>
            <a:pPr lvl="0"/>
            <a:r>
              <a:rPr lang="en-US" dirty="0"/>
              <a:t>Location:</a:t>
            </a:r>
          </a:p>
          <a:p>
            <a:pPr lvl="0"/>
            <a:r>
              <a:rPr lang="en-US" dirty="0"/>
              <a:t>Community Served:</a:t>
            </a:r>
          </a:p>
          <a:p>
            <a:pPr lvl="0"/>
            <a:r>
              <a:rPr lang="en-US" dirty="0"/>
              <a:t>Key Facts/ROI:</a:t>
            </a:r>
          </a:p>
          <a:p>
            <a:pPr lvl="1"/>
            <a:r>
              <a:rPr lang="en-US" dirty="0"/>
              <a:t> </a:t>
            </a:r>
          </a:p>
          <a:p>
            <a:pPr lvl="1"/>
            <a:r>
              <a:rPr lang="en-US" dirty="0"/>
              <a:t> </a:t>
            </a:r>
          </a:p>
          <a:p>
            <a:pPr lvl="1"/>
            <a:r>
              <a:rPr lang="en-US" dirty="0"/>
              <a:t> </a:t>
            </a:r>
          </a:p>
        </p:txBody>
      </p:sp>
      <p:sp>
        <p:nvSpPr>
          <p:cNvPr id="5" name="Picture Placeholder 4"/>
          <p:cNvSpPr>
            <a:spLocks noGrp="1"/>
          </p:cNvSpPr>
          <p:nvPr>
            <p:ph type="pic" sz="quarter" idx="12" hasCustomPrompt="1"/>
          </p:nvPr>
        </p:nvSpPr>
        <p:spPr>
          <a:xfrm>
            <a:off x="666750" y="1581150"/>
            <a:ext cx="2886075" cy="1658938"/>
          </a:xfrm>
        </p:spPr>
        <p:txBody>
          <a:bodyPr anchor="ctr"/>
          <a:lstStyle>
            <a:lvl1pPr>
              <a:defRPr sz="1800"/>
            </a:lvl1pPr>
          </a:lstStyle>
          <a:p>
            <a:r>
              <a:rPr lang="en-US" dirty="0"/>
              <a:t>Click to insert client logo</a:t>
            </a:r>
          </a:p>
        </p:txBody>
      </p:sp>
    </p:spTree>
    <p:extLst>
      <p:ext uri="{BB962C8B-B14F-4D97-AF65-F5344CB8AC3E}">
        <p14:creationId xmlns:p14="http://schemas.microsoft.com/office/powerpoint/2010/main" val="2555967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5F25BD-2596-804A-910E-2C9154B25A0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2000" contrast="3000"/>
                    </a14:imgEffect>
                  </a14:imgLayer>
                </a14:imgProps>
              </a:ext>
              <a:ext uri="{28A0092B-C50C-407E-A947-70E740481C1C}">
                <a14:useLocalDpi xmlns:a14="http://schemas.microsoft.com/office/drawing/2010/main" val="0"/>
              </a:ext>
            </a:extLst>
          </a:blip>
          <a:srcRect l="-5" t="7694" r="22733" b="3859"/>
          <a:stretch/>
        </p:blipFill>
        <p:spPr>
          <a:xfrm>
            <a:off x="2362017" y="0"/>
            <a:ext cx="6781983" cy="4916302"/>
          </a:xfrm>
          <a:prstGeom prst="rect">
            <a:avLst/>
          </a:prstGeom>
        </p:spPr>
      </p:pic>
      <p:grpSp>
        <p:nvGrpSpPr>
          <p:cNvPr id="13" name="Group 12">
            <a:extLst>
              <a:ext uri="{FF2B5EF4-FFF2-40B4-BE49-F238E27FC236}">
                <a16:creationId xmlns:a16="http://schemas.microsoft.com/office/drawing/2014/main" id="{0F88E2C5-073F-0D47-86DA-38E908567A45}"/>
              </a:ext>
            </a:extLst>
          </p:cNvPr>
          <p:cNvGrpSpPr/>
          <p:nvPr userDrawn="1"/>
        </p:nvGrpSpPr>
        <p:grpSpPr>
          <a:xfrm flipV="1">
            <a:off x="-105103" y="0"/>
            <a:ext cx="5096496" cy="4920162"/>
            <a:chOff x="0" y="-3860"/>
            <a:chExt cx="4781186" cy="4914786"/>
          </a:xfrm>
        </p:grpSpPr>
        <p:sp>
          <p:nvSpPr>
            <p:cNvPr id="14" name="Rectangle 4">
              <a:extLst>
                <a:ext uri="{FF2B5EF4-FFF2-40B4-BE49-F238E27FC236}">
                  <a16:creationId xmlns:a16="http://schemas.microsoft.com/office/drawing/2014/main" id="{A25ECB96-414A-3143-8030-AB83C621A0DF}"/>
                </a:ext>
              </a:extLst>
            </p:cNvPr>
            <p:cNvSpPr/>
            <p:nvPr/>
          </p:nvSpPr>
          <p:spPr>
            <a:xfrm>
              <a:off x="0" y="0"/>
              <a:ext cx="4724034" cy="4910926"/>
            </a:xfrm>
            <a:custGeom>
              <a:avLst/>
              <a:gdLst>
                <a:gd name="connsiteX0" fmla="*/ 0 w 4854664"/>
                <a:gd name="connsiteY0" fmla="*/ 0 h 5143500"/>
                <a:gd name="connsiteX1" fmla="*/ 4854664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3613692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000223 w 4854664"/>
                <a:gd name="connsiteY1" fmla="*/ 48986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158349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5083068"/>
                <a:gd name="connsiteY0" fmla="*/ 0 h 5143500"/>
                <a:gd name="connsiteX1" fmla="*/ 4158349 w 5083068"/>
                <a:gd name="connsiteY1" fmla="*/ 0 h 5143500"/>
                <a:gd name="connsiteX2" fmla="*/ 5083068 w 5083068"/>
                <a:gd name="connsiteY2" fmla="*/ 5127171 h 5143500"/>
                <a:gd name="connsiteX3" fmla="*/ 0 w 5083068"/>
                <a:gd name="connsiteY3" fmla="*/ 5143500 h 5143500"/>
                <a:gd name="connsiteX4" fmla="*/ 0 w 5083068"/>
                <a:gd name="connsiteY4" fmla="*/ 0 h 5143500"/>
                <a:gd name="connsiteX0" fmla="*/ 0 w 5083068"/>
                <a:gd name="connsiteY0" fmla="*/ 0 h 5143500"/>
                <a:gd name="connsiteX1" fmla="*/ 4158349 w 5083068"/>
                <a:gd name="connsiteY1" fmla="*/ 0 h 5143500"/>
                <a:gd name="connsiteX2" fmla="*/ 5083068 w 5083068"/>
                <a:gd name="connsiteY2" fmla="*/ 5143336 h 5143500"/>
                <a:gd name="connsiteX3" fmla="*/ 0 w 5083068"/>
                <a:gd name="connsiteY3" fmla="*/ 5143500 h 5143500"/>
                <a:gd name="connsiteX4" fmla="*/ 0 w 508306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068" h="5143500">
                  <a:moveTo>
                    <a:pt x="0" y="0"/>
                  </a:moveTo>
                  <a:lnTo>
                    <a:pt x="4158349" y="0"/>
                  </a:lnTo>
                  <a:lnTo>
                    <a:pt x="5083068" y="5143336"/>
                  </a:lnTo>
                  <a:lnTo>
                    <a:pt x="0" y="5143500"/>
                  </a:lnTo>
                  <a:lnTo>
                    <a:pt x="0"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4">
              <a:extLst>
                <a:ext uri="{FF2B5EF4-FFF2-40B4-BE49-F238E27FC236}">
                  <a16:creationId xmlns:a16="http://schemas.microsoft.com/office/drawing/2014/main" id="{D2334E8C-9B7D-C84D-AF87-638DDDA53D9F}"/>
                </a:ext>
              </a:extLst>
            </p:cNvPr>
            <p:cNvSpPr/>
            <p:nvPr/>
          </p:nvSpPr>
          <p:spPr>
            <a:xfrm>
              <a:off x="3849790" y="-3860"/>
              <a:ext cx="931396" cy="4914785"/>
            </a:xfrm>
            <a:custGeom>
              <a:avLst/>
              <a:gdLst>
                <a:gd name="connsiteX0" fmla="*/ 0 w 4854664"/>
                <a:gd name="connsiteY0" fmla="*/ 0 h 5143500"/>
                <a:gd name="connsiteX1" fmla="*/ 4854664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3613692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000223 w 4854664"/>
                <a:gd name="connsiteY1" fmla="*/ 48986 h 5143500"/>
                <a:gd name="connsiteX2" fmla="*/ 4854664 w 4854664"/>
                <a:gd name="connsiteY2" fmla="*/ 5143500 h 5143500"/>
                <a:gd name="connsiteX3" fmla="*/ 0 w 4854664"/>
                <a:gd name="connsiteY3" fmla="*/ 5143500 h 5143500"/>
                <a:gd name="connsiteX4" fmla="*/ 0 w 4854664"/>
                <a:gd name="connsiteY4" fmla="*/ 0 h 5143500"/>
                <a:gd name="connsiteX0" fmla="*/ 0 w 4854664"/>
                <a:gd name="connsiteY0" fmla="*/ 0 h 5143500"/>
                <a:gd name="connsiteX1" fmla="*/ 4158349 w 4854664"/>
                <a:gd name="connsiteY1" fmla="*/ 0 h 5143500"/>
                <a:gd name="connsiteX2" fmla="*/ 4854664 w 4854664"/>
                <a:gd name="connsiteY2" fmla="*/ 5143500 h 5143500"/>
                <a:gd name="connsiteX3" fmla="*/ 0 w 4854664"/>
                <a:gd name="connsiteY3" fmla="*/ 5143500 h 5143500"/>
                <a:gd name="connsiteX4" fmla="*/ 0 w 4854664"/>
                <a:gd name="connsiteY4" fmla="*/ 0 h 5143500"/>
                <a:gd name="connsiteX0" fmla="*/ 0 w 5083068"/>
                <a:gd name="connsiteY0" fmla="*/ 0 h 5143500"/>
                <a:gd name="connsiteX1" fmla="*/ 4158349 w 5083068"/>
                <a:gd name="connsiteY1" fmla="*/ 0 h 5143500"/>
                <a:gd name="connsiteX2" fmla="*/ 5083068 w 5083068"/>
                <a:gd name="connsiteY2" fmla="*/ 5127171 h 5143500"/>
                <a:gd name="connsiteX3" fmla="*/ 0 w 5083068"/>
                <a:gd name="connsiteY3" fmla="*/ 5143500 h 5143500"/>
                <a:gd name="connsiteX4" fmla="*/ 0 w 5083068"/>
                <a:gd name="connsiteY4" fmla="*/ 0 h 5143500"/>
                <a:gd name="connsiteX0" fmla="*/ 0 w 5083068"/>
                <a:gd name="connsiteY0" fmla="*/ 0 h 5143500"/>
                <a:gd name="connsiteX1" fmla="*/ 4158349 w 5083068"/>
                <a:gd name="connsiteY1" fmla="*/ 0 h 5143500"/>
                <a:gd name="connsiteX2" fmla="*/ 5083068 w 5083068"/>
                <a:gd name="connsiteY2" fmla="*/ 5143336 h 5143500"/>
                <a:gd name="connsiteX3" fmla="*/ 0 w 5083068"/>
                <a:gd name="connsiteY3" fmla="*/ 5143500 h 5143500"/>
                <a:gd name="connsiteX4" fmla="*/ 0 w 5083068"/>
                <a:gd name="connsiteY4" fmla="*/ 0 h 5143500"/>
                <a:gd name="connsiteX0" fmla="*/ 0 w 5083068"/>
                <a:gd name="connsiteY0" fmla="*/ 0 h 5143500"/>
                <a:gd name="connsiteX1" fmla="*/ 4158349 w 5083068"/>
                <a:gd name="connsiteY1" fmla="*/ 0 h 5143500"/>
                <a:gd name="connsiteX2" fmla="*/ 5083068 w 5083068"/>
                <a:gd name="connsiteY2" fmla="*/ 5143336 h 5143500"/>
                <a:gd name="connsiteX3" fmla="*/ 5010811 w 5083068"/>
                <a:gd name="connsiteY3" fmla="*/ 5143500 h 5143500"/>
                <a:gd name="connsiteX4" fmla="*/ 0 w 5083068"/>
                <a:gd name="connsiteY4" fmla="*/ 0 h 5143500"/>
                <a:gd name="connsiteX0" fmla="*/ 0 w 1002184"/>
                <a:gd name="connsiteY0" fmla="*/ 0 h 5147542"/>
                <a:gd name="connsiteX1" fmla="*/ 77465 w 1002184"/>
                <a:gd name="connsiteY1" fmla="*/ 4042 h 5147542"/>
                <a:gd name="connsiteX2" fmla="*/ 1002184 w 1002184"/>
                <a:gd name="connsiteY2" fmla="*/ 5147378 h 5147542"/>
                <a:gd name="connsiteX3" fmla="*/ 929927 w 1002184"/>
                <a:gd name="connsiteY3" fmla="*/ 5147542 h 5147542"/>
                <a:gd name="connsiteX4" fmla="*/ 0 w 1002184"/>
                <a:gd name="connsiteY4" fmla="*/ 0 h 5147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84" h="5147542">
                  <a:moveTo>
                    <a:pt x="0" y="0"/>
                  </a:moveTo>
                  <a:lnTo>
                    <a:pt x="77465" y="4042"/>
                  </a:lnTo>
                  <a:lnTo>
                    <a:pt x="1002184" y="5147378"/>
                  </a:lnTo>
                  <a:lnTo>
                    <a:pt x="929927" y="5147542"/>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Rectangle 3">
            <a:extLst>
              <a:ext uri="{FF2B5EF4-FFF2-40B4-BE49-F238E27FC236}">
                <a16:creationId xmlns:a16="http://schemas.microsoft.com/office/drawing/2014/main" id="{FCA46719-BF20-3B4C-B0D3-B395E15E997B}"/>
              </a:ext>
            </a:extLst>
          </p:cNvPr>
          <p:cNvSpPr/>
          <p:nvPr userDrawn="1"/>
        </p:nvSpPr>
        <p:spPr>
          <a:xfrm>
            <a:off x="358472" y="1120767"/>
            <a:ext cx="4049626" cy="3318857"/>
          </a:xfrm>
          <a:prstGeom prst="rect">
            <a:avLst/>
          </a:prstGeom>
        </p:spPr>
        <p:txBody>
          <a:bodyPr wrap="square">
            <a:spAutoFit/>
          </a:bodyPr>
          <a:lstStyle/>
          <a:p>
            <a:pPr marL="285750" marR="0" lvl="0" indent="-285750" algn="l" defTabSz="914400" rtl="0" eaLnBrk="1" fontAlgn="auto" latinLnBrk="0" hangingPunct="1">
              <a:lnSpc>
                <a:spcPct val="100000"/>
              </a:lnSpc>
              <a:spcBef>
                <a:spcPts val="4000"/>
              </a:spcBef>
              <a:spcAft>
                <a:spcPts val="0"/>
              </a:spcAft>
              <a:buClrTx/>
              <a:buSzTx/>
              <a:buFontTx/>
              <a:buBlip>
                <a:blip r:embed="rId4"/>
              </a:buBlip>
              <a:tabLst/>
              <a:defRPr/>
            </a:pPr>
            <a:r>
              <a:rPr kumimoji="0" lang="en-US" sz="1300" b="0" i="0" u="none" strike="noStrike" kern="1200" cap="none" spc="0" normalizeH="0" baseline="0" noProof="0" dirty="0">
                <a:ln>
                  <a:noFill/>
                </a:ln>
                <a:solidFill>
                  <a:srgbClr val="58595B"/>
                </a:solidFill>
                <a:effectLst/>
                <a:uLnTx/>
                <a:uFillTx/>
                <a:latin typeface="Arial" charset="0"/>
                <a:cs typeface="Arial" charset="0"/>
              </a:rPr>
              <a:t>One of the longest standing HCIT companies </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in the U.S., Netsmart was founded in 1968 </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and is based in Overland Park, KS.</a:t>
            </a:r>
          </a:p>
          <a:p>
            <a:pPr marL="285750" marR="0" lvl="0" indent="-285750" algn="l" defTabSz="914400" rtl="0" eaLnBrk="1" fontAlgn="auto" latinLnBrk="0" hangingPunct="1">
              <a:lnSpc>
                <a:spcPct val="100000"/>
              </a:lnSpc>
              <a:spcBef>
                <a:spcPts val="4000"/>
              </a:spcBef>
              <a:spcAft>
                <a:spcPts val="0"/>
              </a:spcAft>
              <a:buClrTx/>
              <a:buSzTx/>
              <a:buFontTx/>
              <a:buBlip>
                <a:blip r:embed="rId4"/>
              </a:buBlip>
              <a:tabLst/>
              <a:defRPr/>
            </a:pPr>
            <a:r>
              <a:rPr kumimoji="0" lang="en-US" sz="1300" b="0" i="0" u="none" strike="noStrike" kern="1200" cap="none" spc="0" normalizeH="0" baseline="0" noProof="0" dirty="0">
                <a:ln>
                  <a:noFill/>
                </a:ln>
                <a:solidFill>
                  <a:srgbClr val="58595B"/>
                </a:solidFill>
                <a:effectLst/>
                <a:uLnTx/>
                <a:uFillTx/>
                <a:latin typeface="Arial" charset="0"/>
                <a:cs typeface="Arial" charset="0"/>
              </a:rPr>
              <a:t>Leading provider of software and technology solutions for Behavioral Health, Care at Home,</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Senior Living and Social Services.</a:t>
            </a:r>
          </a:p>
          <a:p>
            <a:pPr marL="285750" marR="0" lvl="0" indent="-285750" algn="l" defTabSz="914400" rtl="0" eaLnBrk="1" fontAlgn="auto" latinLnBrk="0" hangingPunct="1">
              <a:lnSpc>
                <a:spcPct val="100000"/>
              </a:lnSpc>
              <a:spcBef>
                <a:spcPts val="4000"/>
              </a:spcBef>
              <a:spcAft>
                <a:spcPts val="0"/>
              </a:spcAft>
              <a:buClrTx/>
              <a:buSzTx/>
              <a:buFontTx/>
              <a:buBlip>
                <a:blip r:embed="rId4"/>
              </a:buBlip>
              <a:tabLst/>
              <a:defRPr/>
            </a:pPr>
            <a:r>
              <a:rPr kumimoji="0" lang="en-US" sz="1300" b="0" i="0" u="none" strike="noStrike" kern="1200" cap="none" spc="0" normalizeH="0" baseline="0" noProof="0" dirty="0">
                <a:ln>
                  <a:noFill/>
                </a:ln>
                <a:solidFill>
                  <a:srgbClr val="58595B"/>
                </a:solidFill>
                <a:effectLst/>
                <a:uLnTx/>
                <a:uFillTx/>
                <a:latin typeface="Arial" charset="0"/>
                <a:cs typeface="Arial" charset="0"/>
              </a:rPr>
              <a:t>Solutions enable mission-critical clinical </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and business functions, which include a </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tailored EHR platform, IT cloud and </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hosting, revenue cycle management </a:t>
            </a:r>
            <a:br>
              <a:rPr kumimoji="0" lang="en-US" sz="1300" b="0" i="0" u="none" strike="noStrike" kern="1200" cap="none" spc="0" normalizeH="0" baseline="0" noProof="0" dirty="0">
                <a:ln>
                  <a:noFill/>
                </a:ln>
                <a:solidFill>
                  <a:srgbClr val="58595B"/>
                </a:solidFill>
                <a:effectLst/>
                <a:uLnTx/>
                <a:uFillTx/>
                <a:latin typeface="Arial" charset="0"/>
                <a:cs typeface="Arial" charset="0"/>
              </a:rPr>
            </a:br>
            <a:r>
              <a:rPr kumimoji="0" lang="en-US" sz="1300" b="0" i="0" u="none" strike="noStrike" kern="1200" cap="none" spc="0" normalizeH="0" baseline="0" noProof="0" dirty="0">
                <a:ln>
                  <a:noFill/>
                </a:ln>
                <a:solidFill>
                  <a:srgbClr val="58595B"/>
                </a:solidFill>
                <a:effectLst/>
                <a:uLnTx/>
                <a:uFillTx/>
                <a:latin typeface="Arial" charset="0"/>
                <a:cs typeface="Arial" charset="0"/>
              </a:rPr>
              <a:t>and SaaS software solutions</a:t>
            </a:r>
          </a:p>
        </p:txBody>
      </p:sp>
      <p:sp>
        <p:nvSpPr>
          <p:cNvPr id="17" name="TextBox 16">
            <a:extLst>
              <a:ext uri="{FF2B5EF4-FFF2-40B4-BE49-F238E27FC236}">
                <a16:creationId xmlns:a16="http://schemas.microsoft.com/office/drawing/2014/main" id="{71052CC9-C23B-3740-AF42-D7F7E2EDB8AA}"/>
              </a:ext>
            </a:extLst>
          </p:cNvPr>
          <p:cNvSpPr txBox="1"/>
          <p:nvPr userDrawn="1"/>
        </p:nvSpPr>
        <p:spPr>
          <a:xfrm>
            <a:off x="358471" y="335753"/>
            <a:ext cx="5240873" cy="671505"/>
          </a:xfrm>
          <a:prstGeom prst="rect">
            <a:avLst/>
          </a:prstGeom>
        </p:spPr>
        <p:txBody>
          <a:bodyPr wrap="square" rtlCol="0">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6A8"/>
                </a:solidFill>
                <a:effectLst/>
                <a:uLnTx/>
                <a:uFillTx/>
                <a:latin typeface="Arial" charset="0"/>
                <a:cs typeface="Arial" charset="0"/>
              </a:rPr>
              <a:t>Netsmart Overview</a:t>
            </a:r>
            <a:endParaRPr lang="en-US" sz="1200"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2553903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92460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Main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25122"/>
            <a:ext cx="8229600" cy="721626"/>
          </a:xfrm>
        </p:spPr>
        <p:txBody>
          <a:bodyPr>
            <a:noAutofit/>
          </a:bodyPr>
          <a:lstStyle>
            <a:lvl1pPr algn="ctr">
              <a:defRPr sz="4400" b="0">
                <a:solidFill>
                  <a:schemeClr val="bg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2743758"/>
            <a:ext cx="8229600" cy="1013248"/>
          </a:xfrm>
        </p:spPr>
        <p:txBody>
          <a:bodyPr>
            <a:noAutofit/>
          </a:bodyPr>
          <a:lstStyle>
            <a:lvl1pPr marL="0" indent="0" algn="ctr">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6844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628650" y="0"/>
            <a:ext cx="7886700" cy="993775"/>
          </a:xfrm>
        </p:spPr>
        <p:txBody>
          <a:bodyPr>
            <a:noAutofit/>
          </a:bodyPr>
          <a:lstStyle>
            <a:lvl1pPr algn="l">
              <a:defRPr sz="2800"/>
            </a:lvl1pPr>
          </a:lstStyle>
          <a:p>
            <a:r>
              <a:rPr lang="en-US" dirty="0"/>
              <a:t>Click to edit Master title style</a:t>
            </a:r>
          </a:p>
        </p:txBody>
      </p:sp>
    </p:spTree>
    <p:extLst>
      <p:ext uri="{BB962C8B-B14F-4D97-AF65-F5344CB8AC3E}">
        <p14:creationId xmlns:p14="http://schemas.microsoft.com/office/powerpoint/2010/main" val="1379751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tsmart ">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72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97540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70814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3.png"/><Relationship Id="rId5" Type="http://schemas.openxmlformats.org/officeDocument/2006/relationships/slideLayout" Target="../slideLayouts/slideLayout21.xml"/><Relationship Id="rId10" Type="http://schemas.openxmlformats.org/officeDocument/2006/relationships/image" Target="../media/image15.jp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7.jp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115D03-D989-2142-AC6C-C5FE552ED932}"/>
              </a:ext>
            </a:extLst>
          </p:cNvPr>
          <p:cNvPicPr>
            <a:picLocks noChangeAspect="1"/>
          </p:cNvPicPr>
          <p:nvPr userDrawn="1"/>
        </p:nvPicPr>
        <p:blipFill>
          <a:blip r:embed="rId6"/>
          <a:stretch>
            <a:fillRect/>
          </a:stretch>
        </p:blipFill>
        <p:spPr>
          <a:xfrm>
            <a:off x="3757612" y="0"/>
            <a:ext cx="5386388" cy="5143500"/>
          </a:xfrm>
          <a:prstGeom prst="rect">
            <a:avLst/>
          </a:prstGeom>
        </p:spPr>
      </p:pic>
      <p:sp>
        <p:nvSpPr>
          <p:cNvPr id="3" name="Rectangle 2"/>
          <p:cNvSpPr/>
          <p:nvPr userDrawn="1"/>
        </p:nvSpPr>
        <p:spPr>
          <a:xfrm>
            <a:off x="409758" y="1712171"/>
            <a:ext cx="5442011" cy="15624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13288" y="1715362"/>
            <a:ext cx="5417428" cy="1089982"/>
          </a:xfrm>
          <a:prstGeom prst="rect">
            <a:avLst/>
          </a:prstGeom>
        </p:spPr>
      </p:pic>
      <p:sp>
        <p:nvSpPr>
          <p:cNvPr id="7" name="Slide Number Placeholder 3">
            <a:extLst>
              <a:ext uri="{FF2B5EF4-FFF2-40B4-BE49-F238E27FC236}">
                <a16:creationId xmlns:a16="http://schemas.microsoft.com/office/drawing/2014/main" id="{E3885610-30A5-AD45-84D8-85A91B18A7F8}"/>
              </a:ext>
            </a:extLst>
          </p:cNvPr>
          <p:cNvSpPr>
            <a:spLocks noGrp="1"/>
          </p:cNvSpPr>
          <p:nvPr>
            <p:ph type="sldNum" sz="quarter" idx="4"/>
          </p:nvPr>
        </p:nvSpPr>
        <p:spPr>
          <a:xfrm>
            <a:off x="3541945" y="4888885"/>
            <a:ext cx="2057400" cy="274637"/>
          </a:xfrm>
          <a:prstGeom prst="rect">
            <a:avLst/>
          </a:prstGeom>
        </p:spPr>
        <p:txBody>
          <a:bodyPr vert="horz" lIns="91440" tIns="45720" rIns="91440" bIns="45720" rtlCol="0" anchor="ctr"/>
          <a:lstStyle>
            <a:lvl1pPr algn="ctr">
              <a:defRPr sz="1050">
                <a:solidFill>
                  <a:schemeClr val="bg1">
                    <a:lumMod val="85000"/>
                  </a:schemeClr>
                </a:solidFill>
              </a:defRPr>
            </a:lvl1pPr>
          </a:lstStyle>
          <a:p>
            <a:fld id="{9B39456E-6A9C-D646-9303-BAB628CAE014}" type="slidenum">
              <a:rPr lang="en-US" smtClean="0"/>
              <a:pPr/>
              <a:t>‹#›</a:t>
            </a:fld>
            <a:endParaRPr lang="en-US" dirty="0"/>
          </a:p>
        </p:txBody>
      </p:sp>
      <p:sp>
        <p:nvSpPr>
          <p:cNvPr id="6" name="Slide Number Placeholder 3">
            <a:extLst>
              <a:ext uri="{FF2B5EF4-FFF2-40B4-BE49-F238E27FC236}">
                <a16:creationId xmlns:a16="http://schemas.microsoft.com/office/drawing/2014/main" id="{9F2275E8-1E79-864A-A173-5950FB98860B}"/>
              </a:ext>
            </a:extLst>
          </p:cNvPr>
          <p:cNvSpPr txBox="1">
            <a:spLocks/>
          </p:cNvSpPr>
          <p:nvPr userDrawn="1"/>
        </p:nvSpPr>
        <p:spPr>
          <a:xfrm>
            <a:off x="6567028" y="4797183"/>
            <a:ext cx="2576972" cy="274637"/>
          </a:xfrm>
          <a:prstGeom prst="rect">
            <a:avLst/>
          </a:prstGeom>
        </p:spPr>
        <p:txBody>
          <a:bodyPr vert="horz" lIns="91440" tIns="45720" rIns="91440" bIns="45720" rtlCol="0" anchor="ctr"/>
          <a:lstStyle>
            <a:defPPr>
              <a:defRPr lang="en-US"/>
            </a:defPPr>
            <a:lvl1pPr marL="0" algn="ctr" defTabSz="457200" rtl="0" eaLnBrk="1" latinLnBrk="0" hangingPunct="1">
              <a:defRPr lang="en-US" sz="1050" b="0" i="0" u="none" strike="noStrike" kern="1200" smtClean="0">
                <a:solidFill>
                  <a:schemeClr val="bg1">
                    <a:lumMod val="85000"/>
                  </a:schemeClr>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NYEUG Regional Training Summit</a:t>
            </a:r>
          </a:p>
        </p:txBody>
      </p:sp>
    </p:spTree>
    <p:extLst>
      <p:ext uri="{BB962C8B-B14F-4D97-AF65-F5344CB8AC3E}">
        <p14:creationId xmlns:p14="http://schemas.microsoft.com/office/powerpoint/2010/main" val="3605137027"/>
      </p:ext>
    </p:extLst>
  </p:cSld>
  <p:clrMap bg1="lt1" tx1="dk1" bg2="lt2" tx2="dk2" accent1="accent1" accent2="accent2" accent3="accent3" accent4="accent4" accent5="accent5" accent6="accent6" hlink="hlink" folHlink="folHlink"/>
  <p:sldLayoutIdLst>
    <p:sldLayoutId id="2147493605" r:id="rId1"/>
    <p:sldLayoutId id="2147493636" r:id="rId2"/>
    <p:sldLayoutId id="2147493637" r:id="rId3"/>
    <p:sldLayoutId id="2147493638" r:id="rId4"/>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3600" b="0" i="0" kern="1200">
          <a:solidFill>
            <a:srgbClr val="0076A8"/>
          </a:solidFill>
          <a:latin typeface="Arial"/>
          <a:ea typeface="+mj-ea"/>
          <a:cs typeface="Arial"/>
        </a:defRPr>
      </a:lvl1pPr>
    </p:titleStyle>
    <p:bodyStyle>
      <a:lvl1pPr marL="342900" indent="-342900" algn="l" defTabSz="457200" rtl="0" eaLnBrk="1" latinLnBrk="0" hangingPunct="1">
        <a:spcBef>
          <a:spcPct val="20000"/>
        </a:spcBef>
        <a:buFontTx/>
        <a:buBlip>
          <a:blip r:embed="rId8"/>
        </a:buBlip>
        <a:defRPr sz="2000" b="0" i="0" kern="1200">
          <a:solidFill>
            <a:schemeClr val="tx2"/>
          </a:solidFill>
          <a:latin typeface="Arial"/>
          <a:ea typeface="+mn-ea"/>
          <a:cs typeface="Arial"/>
        </a:defRPr>
      </a:lvl1pPr>
      <a:lvl2pPr marL="742950" indent="-285750" algn="l" defTabSz="457200" rtl="0" eaLnBrk="1" latinLnBrk="0" hangingPunct="1">
        <a:spcBef>
          <a:spcPct val="20000"/>
        </a:spcBef>
        <a:buFont typeface="Arial" charset="0"/>
        <a:buChar char="•"/>
        <a:defRPr sz="1800" b="0" i="0" kern="1200">
          <a:solidFill>
            <a:schemeClr val="tx2"/>
          </a:solidFill>
          <a:latin typeface="Arial"/>
          <a:ea typeface="+mn-ea"/>
          <a:cs typeface="Arial"/>
        </a:defRPr>
      </a:lvl2pPr>
      <a:lvl3pPr marL="1143000" indent="-228600" algn="l" defTabSz="457200" rtl="0" eaLnBrk="1" latinLnBrk="0" hangingPunct="1">
        <a:spcBef>
          <a:spcPct val="20000"/>
        </a:spcBef>
        <a:buFont typeface="Wingdings" charset="2"/>
        <a:buChar char="§"/>
        <a:defRPr sz="1600" b="0" i="0" kern="1200">
          <a:solidFill>
            <a:schemeClr val="tx2"/>
          </a:solidFill>
          <a:latin typeface="Arial"/>
          <a:ea typeface="+mn-ea"/>
          <a:cs typeface="Arial"/>
        </a:defRPr>
      </a:lvl3pPr>
      <a:lvl4pPr marL="1600200" indent="-228600" algn="l" defTabSz="457200" rtl="0" eaLnBrk="1" latinLnBrk="0" hangingPunct="1">
        <a:spcBef>
          <a:spcPct val="20000"/>
        </a:spcBef>
        <a:buFont typeface="Wingdings" charset="2"/>
        <a:buChar char="§"/>
        <a:defRPr sz="1400" b="0" i="0" kern="1200">
          <a:solidFill>
            <a:schemeClr val="tx2"/>
          </a:solidFill>
          <a:latin typeface="Arial"/>
          <a:ea typeface="+mn-ea"/>
          <a:cs typeface="Arial"/>
        </a:defRPr>
      </a:lvl4pPr>
      <a:lvl5pPr marL="2057400" indent="-228600" algn="l" defTabSz="457200" rtl="0" eaLnBrk="1" latinLnBrk="0" hangingPunct="1">
        <a:spcBef>
          <a:spcPct val="20000"/>
        </a:spcBef>
        <a:buFont typeface="Wingdings" charset="2"/>
        <a:buChar char="§"/>
        <a:defRPr sz="14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BFDA6-E657-D54D-85BC-AAC1F9DEA1D6}"/>
              </a:ext>
            </a:extLst>
          </p:cNvPr>
          <p:cNvPicPr>
            <a:picLocks noChangeAspect="1"/>
          </p:cNvPicPr>
          <p:nvPr userDrawn="1"/>
        </p:nvPicPr>
        <p:blipFill>
          <a:blip r:embed="rId7"/>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EA6E3DA6-0EAC-2546-A961-BBA231058972}"/>
              </a:ext>
            </a:extLst>
          </p:cNvPr>
          <p:cNvSpPr txBox="1"/>
          <p:nvPr userDrawn="1"/>
        </p:nvSpPr>
        <p:spPr>
          <a:xfrm>
            <a:off x="5936876" y="1882588"/>
            <a:ext cx="1411942" cy="1553136"/>
          </a:xfrm>
          <a:prstGeom prst="rect">
            <a:avLst/>
          </a:prstGeom>
        </p:spPr>
        <p:txBody>
          <a:bodyPr wrap="none" rtlCol="0">
            <a:normAutofit/>
          </a:bodyPr>
          <a:lstStyle/>
          <a:p>
            <a:endParaRPr lang="en-US" dirty="0">
              <a:solidFill>
                <a:schemeClr val="tx2"/>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5761C099-E136-CE49-8580-8DAAB7FB8ACD}"/>
              </a:ext>
            </a:extLst>
          </p:cNvPr>
          <p:cNvSpPr txBox="1"/>
          <p:nvPr userDrawn="1"/>
        </p:nvSpPr>
        <p:spPr>
          <a:xfrm>
            <a:off x="3231338" y="4902009"/>
            <a:ext cx="2681324" cy="158129"/>
          </a:xfrm>
          <a:prstGeom prst="rect">
            <a:avLst/>
          </a:prstGeom>
        </p:spPr>
        <p:txBody>
          <a:bodyPr wrap="square" rtlCol="0">
            <a:noAutofit/>
          </a:bodyPr>
          <a:lstStyle/>
          <a:p>
            <a:pPr algn="ctr"/>
            <a:r>
              <a:rPr lang="en-US" sz="1050" dirty="0">
                <a:solidFill>
                  <a:schemeClr val="bg1"/>
                </a:solidFill>
              </a:rPr>
              <a:t>NYEUG Regional Training Summit</a:t>
            </a:r>
          </a:p>
        </p:txBody>
      </p:sp>
    </p:spTree>
    <p:extLst>
      <p:ext uri="{BB962C8B-B14F-4D97-AF65-F5344CB8AC3E}">
        <p14:creationId xmlns:p14="http://schemas.microsoft.com/office/powerpoint/2010/main" val="1701474238"/>
      </p:ext>
    </p:extLst>
  </p:cSld>
  <p:clrMap bg1="lt1" tx1="dk1" bg2="lt2" tx2="dk2" accent1="accent1" accent2="accent2" accent3="accent3" accent4="accent4" accent5="accent5" accent6="accent6" hlink="hlink" folHlink="folHlink"/>
  <p:sldLayoutIdLst>
    <p:sldLayoutId id="2147493609" r:id="rId1"/>
    <p:sldLayoutId id="2147493615" r:id="rId2"/>
    <p:sldLayoutId id="2147493612" r:id="rId3"/>
    <p:sldLayoutId id="2147493634" r:id="rId4"/>
    <p:sldLayoutId id="2147493635" r:id="rId5"/>
  </p:sldLayoutIdLst>
  <p:hf hdr="0" ftr="0" dt="0"/>
  <p:txStyles>
    <p:titleStyle>
      <a:lvl1pPr algn="l" defTabSz="457200" rtl="0" eaLnBrk="1" latinLnBrk="0" hangingPunct="1">
        <a:spcBef>
          <a:spcPct val="0"/>
        </a:spcBef>
        <a:buNone/>
        <a:defRPr sz="3600" b="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5B136C-68B5-2442-B6DE-95A897612CD5}"/>
              </a:ext>
            </a:extLst>
          </p:cNvPr>
          <p:cNvPicPr>
            <a:picLocks noChangeAspect="1"/>
          </p:cNvPicPr>
          <p:nvPr userDrawn="1"/>
        </p:nvPicPr>
        <p:blipFill>
          <a:blip r:embed="rId9"/>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00151"/>
            <a:ext cx="8229600" cy="33940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205977"/>
      </p:ext>
    </p:extLst>
  </p:cSld>
  <p:clrMap bg1="lt1" tx1="dk1" bg2="lt2" tx2="dk2" accent1="accent1" accent2="accent2" accent3="accent3" accent4="accent4" accent5="accent5" accent6="accent6" hlink="hlink" folHlink="folHlink"/>
  <p:sldLayoutIdLst>
    <p:sldLayoutId id="2147493632" r:id="rId1"/>
    <p:sldLayoutId id="2147493630" r:id="rId2"/>
    <p:sldLayoutId id="2147493631" r:id="rId3"/>
    <p:sldLayoutId id="2147493633" r:id="rId4"/>
    <p:sldLayoutId id="2147493639" r:id="rId5"/>
    <p:sldLayoutId id="2147493640" r:id="rId6"/>
    <p:sldLayoutId id="2147493641" r:id="rId7"/>
  </p:sldLayoutIdLst>
  <p:hf hdr="0" ftr="0" dt="0"/>
  <p:txStyles>
    <p:titleStyle>
      <a:lvl1pPr algn="l" defTabSz="457200" rtl="0" eaLnBrk="1" latinLnBrk="0" hangingPunct="1">
        <a:spcBef>
          <a:spcPct val="0"/>
        </a:spcBef>
        <a:buNone/>
        <a:defRPr sz="3600" b="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221FA62-5305-9641-A801-D37BA8281E1B}"/>
              </a:ext>
            </a:extLst>
          </p:cNvPr>
          <p:cNvPicPr>
            <a:picLocks noChangeAspect="1"/>
          </p:cNvPicPr>
          <p:nvPr userDrawn="1"/>
        </p:nvPicPr>
        <p:blipFill>
          <a:blip r:embed="rId10"/>
          <a:stretch>
            <a:fillRect/>
          </a:stretch>
        </p:blipFill>
        <p:spPr>
          <a:xfrm>
            <a:off x="3757612" y="0"/>
            <a:ext cx="5386388" cy="5143500"/>
          </a:xfrm>
          <a:prstGeom prst="rect">
            <a:avLst/>
          </a:prstGeom>
        </p:spPr>
      </p:pic>
      <p:sp>
        <p:nvSpPr>
          <p:cNvPr id="4" name="Date Placeholder 3"/>
          <p:cNvSpPr>
            <a:spLocks noGrp="1"/>
          </p:cNvSpPr>
          <p:nvPr>
            <p:ph type="dt" sz="half" idx="2"/>
          </p:nvPr>
        </p:nvSpPr>
        <p:spPr>
          <a:xfrm>
            <a:off x="457200" y="4767264"/>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Slide Number Placeholder 3">
            <a:extLst>
              <a:ext uri="{FF2B5EF4-FFF2-40B4-BE49-F238E27FC236}">
                <a16:creationId xmlns:a16="http://schemas.microsoft.com/office/drawing/2014/main" id="{5B9188E0-FED5-4345-AB57-6A65F2F6B5E3}"/>
              </a:ext>
            </a:extLst>
          </p:cNvPr>
          <p:cNvSpPr>
            <a:spLocks noGrp="1"/>
          </p:cNvSpPr>
          <p:nvPr>
            <p:ph type="sldNum" sz="quarter" idx="4"/>
          </p:nvPr>
        </p:nvSpPr>
        <p:spPr>
          <a:xfrm>
            <a:off x="3541945" y="4888885"/>
            <a:ext cx="2057400" cy="274637"/>
          </a:xfrm>
          <a:prstGeom prst="rect">
            <a:avLst/>
          </a:prstGeom>
        </p:spPr>
        <p:txBody>
          <a:bodyPr vert="horz" lIns="91440" tIns="45720" rIns="91440" bIns="45720" rtlCol="0" anchor="ctr"/>
          <a:lstStyle>
            <a:lvl1pPr algn="ctr">
              <a:defRPr sz="1050">
                <a:solidFill>
                  <a:schemeClr val="bg1">
                    <a:lumMod val="85000"/>
                  </a:schemeClr>
                </a:solidFill>
              </a:defRPr>
            </a:lvl1pPr>
          </a:lstStyle>
          <a:p>
            <a:fld id="{9B39456E-6A9C-D646-9303-BAB628CAE014}" type="slidenum">
              <a:rPr lang="en-US" smtClean="0"/>
              <a:pPr/>
              <a:t>‹#›</a:t>
            </a:fld>
            <a:endParaRPr lang="en-US" dirty="0"/>
          </a:p>
        </p:txBody>
      </p:sp>
      <p:sp>
        <p:nvSpPr>
          <p:cNvPr id="8" name="TextBox 7">
            <a:extLst>
              <a:ext uri="{FF2B5EF4-FFF2-40B4-BE49-F238E27FC236}">
                <a16:creationId xmlns:a16="http://schemas.microsoft.com/office/drawing/2014/main" id="{82099469-C82E-424C-83D1-85919A75E25C}"/>
              </a:ext>
            </a:extLst>
          </p:cNvPr>
          <p:cNvSpPr txBox="1"/>
          <p:nvPr userDrawn="1"/>
        </p:nvSpPr>
        <p:spPr>
          <a:xfrm>
            <a:off x="5753137" y="4888259"/>
            <a:ext cx="2681324" cy="158129"/>
          </a:xfrm>
          <a:prstGeom prst="rect">
            <a:avLst/>
          </a:prstGeom>
        </p:spPr>
        <p:txBody>
          <a:bodyPr wrap="square" rtlCol="0">
            <a:noAutofit/>
          </a:bodyPr>
          <a:lstStyle/>
          <a:p>
            <a:pPr algn="ctr"/>
            <a:r>
              <a:rPr lang="en-US" sz="1050" dirty="0">
                <a:solidFill>
                  <a:schemeClr val="bg1"/>
                </a:solidFill>
              </a:rPr>
              <a:t>NYEUG Regional Training Summit</a:t>
            </a:r>
          </a:p>
        </p:txBody>
      </p:sp>
    </p:spTree>
    <p:extLst>
      <p:ext uri="{BB962C8B-B14F-4D97-AF65-F5344CB8AC3E}">
        <p14:creationId xmlns:p14="http://schemas.microsoft.com/office/powerpoint/2010/main" val="3107699262"/>
      </p:ext>
    </p:extLst>
  </p:cSld>
  <p:clrMap bg1="lt1" tx1="dk1" bg2="lt2" tx2="dk2" accent1="accent1" accent2="accent2" accent3="accent3" accent4="accent4" accent5="accent5" accent6="accent6" hlink="hlink" folHlink="folHlink"/>
  <p:sldLayoutIdLst>
    <p:sldLayoutId id="2147493586" r:id="rId1"/>
    <p:sldLayoutId id="2147493587" r:id="rId2"/>
    <p:sldLayoutId id="2147493588" r:id="rId3"/>
    <p:sldLayoutId id="2147493589" r:id="rId4"/>
    <p:sldLayoutId id="2147493610" r:id="rId5"/>
    <p:sldLayoutId id="2147493642" r:id="rId6"/>
    <p:sldLayoutId id="2147493643" r:id="rId7"/>
    <p:sldLayoutId id="2147493644" r:id="rId8"/>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3600" b="0" i="0" kern="1200">
          <a:solidFill>
            <a:srgbClr val="0076A8"/>
          </a:solidFill>
          <a:latin typeface="Arial"/>
          <a:ea typeface="+mj-ea"/>
          <a:cs typeface="Arial"/>
        </a:defRPr>
      </a:lvl1pPr>
    </p:titleStyle>
    <p:bodyStyle>
      <a:lvl1pPr marL="342900" indent="-342900" algn="l" defTabSz="457200" rtl="0" eaLnBrk="1" latinLnBrk="0" hangingPunct="1">
        <a:spcBef>
          <a:spcPct val="20000"/>
        </a:spcBef>
        <a:buFontTx/>
        <a:buBlip>
          <a:blip r:embed="rId11"/>
        </a:buBlip>
        <a:defRPr sz="2000" b="0" i="0" kern="1200">
          <a:solidFill>
            <a:schemeClr val="tx2"/>
          </a:solidFill>
          <a:latin typeface="Arial"/>
          <a:ea typeface="+mn-ea"/>
          <a:cs typeface="Arial"/>
        </a:defRPr>
      </a:lvl1pPr>
      <a:lvl2pPr marL="742950" indent="-285750" algn="l" defTabSz="457200" rtl="0" eaLnBrk="1" latinLnBrk="0" hangingPunct="1">
        <a:spcBef>
          <a:spcPct val="20000"/>
        </a:spcBef>
        <a:buFont typeface="Arial" charset="0"/>
        <a:buChar char="•"/>
        <a:defRPr sz="1800" b="0" i="0" kern="1200">
          <a:solidFill>
            <a:schemeClr val="tx2"/>
          </a:solidFill>
          <a:latin typeface="Arial"/>
          <a:ea typeface="+mn-ea"/>
          <a:cs typeface="Arial"/>
        </a:defRPr>
      </a:lvl2pPr>
      <a:lvl3pPr marL="1143000" indent="-228600" algn="l" defTabSz="457200" rtl="0" eaLnBrk="1" latinLnBrk="0" hangingPunct="1">
        <a:spcBef>
          <a:spcPct val="20000"/>
        </a:spcBef>
        <a:buFont typeface="Wingdings" charset="2"/>
        <a:buChar char="§"/>
        <a:defRPr sz="1600" b="0" i="0" kern="1200">
          <a:solidFill>
            <a:schemeClr val="tx2"/>
          </a:solidFill>
          <a:latin typeface="Arial"/>
          <a:ea typeface="+mn-ea"/>
          <a:cs typeface="Arial"/>
        </a:defRPr>
      </a:lvl3pPr>
      <a:lvl4pPr marL="1600200" indent="-228600" algn="l" defTabSz="457200" rtl="0" eaLnBrk="1" latinLnBrk="0" hangingPunct="1">
        <a:spcBef>
          <a:spcPct val="20000"/>
        </a:spcBef>
        <a:buFont typeface="Wingdings" charset="2"/>
        <a:buChar char="§"/>
        <a:defRPr sz="1400" b="0" i="0" kern="1200">
          <a:solidFill>
            <a:schemeClr val="tx2"/>
          </a:solidFill>
          <a:latin typeface="Arial"/>
          <a:ea typeface="+mn-ea"/>
          <a:cs typeface="Arial"/>
        </a:defRPr>
      </a:lvl4pPr>
      <a:lvl5pPr marL="2057400" indent="-228600" algn="l" defTabSz="457200" rtl="0" eaLnBrk="1" latinLnBrk="0" hangingPunct="1">
        <a:spcBef>
          <a:spcPct val="20000"/>
        </a:spcBef>
        <a:buFont typeface="Wingdings" charset="2"/>
        <a:buChar char="§"/>
        <a:defRPr sz="14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A1A804-8EE6-0045-854E-8A9A84F7BC89}"/>
              </a:ext>
            </a:extLst>
          </p:cNvPr>
          <p:cNvPicPr>
            <a:picLocks noChangeAspect="1"/>
          </p:cNvPicPr>
          <p:nvPr userDrawn="1"/>
        </p:nvPicPr>
        <p:blipFill>
          <a:blip r:embed="rId15"/>
          <a:stretch>
            <a:fillRect/>
          </a:stretch>
        </p:blipFill>
        <p:spPr>
          <a:xfrm>
            <a:off x="0" y="4900612"/>
            <a:ext cx="9144000" cy="242888"/>
          </a:xfrm>
          <a:prstGeom prst="rect">
            <a:avLst/>
          </a:prstGeom>
        </p:spPr>
      </p:pic>
      <p:sp>
        <p:nvSpPr>
          <p:cNvPr id="2" name="Title Placeholder 1"/>
          <p:cNvSpPr>
            <a:spLocks noGrp="1"/>
          </p:cNvSpPr>
          <p:nvPr>
            <p:ph type="title"/>
          </p:nvPr>
        </p:nvSpPr>
        <p:spPr>
          <a:xfrm>
            <a:off x="628650" y="1794519"/>
            <a:ext cx="7886700" cy="99377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2889894"/>
            <a:ext cx="7886700" cy="1470071"/>
          </a:xfrm>
          <a:prstGeom prst="rect">
            <a:avLst/>
          </a:prstGeom>
        </p:spPr>
        <p:txBody>
          <a:bodyPr vert="horz" lIns="91440" tIns="45720" rIns="91440" bIns="45720" rtlCol="0">
            <a:noAutofit/>
          </a:bodyPr>
          <a:lstStyle/>
          <a:p>
            <a:pPr lvl="0"/>
            <a:r>
              <a:rPr lang="en-US" dirty="0"/>
              <a:t>Click to edit Master text styles</a:t>
            </a:r>
          </a:p>
        </p:txBody>
      </p:sp>
      <p:sp>
        <p:nvSpPr>
          <p:cNvPr id="8" name="TextBox 7">
            <a:extLst>
              <a:ext uri="{FF2B5EF4-FFF2-40B4-BE49-F238E27FC236}">
                <a16:creationId xmlns:a16="http://schemas.microsoft.com/office/drawing/2014/main" id="{1B093A05-ED91-FC45-A593-EB7ED0CEF432}"/>
              </a:ext>
            </a:extLst>
          </p:cNvPr>
          <p:cNvSpPr txBox="1"/>
          <p:nvPr userDrawn="1"/>
        </p:nvSpPr>
        <p:spPr>
          <a:xfrm>
            <a:off x="3231338" y="4902009"/>
            <a:ext cx="2681324" cy="158129"/>
          </a:xfrm>
          <a:prstGeom prst="rect">
            <a:avLst/>
          </a:prstGeom>
        </p:spPr>
        <p:txBody>
          <a:bodyPr wrap="square" rtlCol="0">
            <a:noAutofit/>
          </a:bodyPr>
          <a:lstStyle/>
          <a:p>
            <a:pPr algn="ctr"/>
            <a:r>
              <a:rPr lang="en-US" sz="1050" dirty="0">
                <a:solidFill>
                  <a:schemeClr val="bg1"/>
                </a:solidFill>
              </a:rPr>
              <a:t>NYEUG Regional Training Summit</a:t>
            </a:r>
          </a:p>
        </p:txBody>
      </p:sp>
    </p:spTree>
    <p:extLst>
      <p:ext uri="{BB962C8B-B14F-4D97-AF65-F5344CB8AC3E}">
        <p14:creationId xmlns:p14="http://schemas.microsoft.com/office/powerpoint/2010/main" val="4278384559"/>
      </p:ext>
    </p:extLst>
  </p:cSld>
  <p:clrMap bg1="lt1" tx1="dk1" bg2="lt2" tx2="dk2" accent1="accent1" accent2="accent2" accent3="accent3" accent4="accent4" accent5="accent5" accent6="accent6" hlink="hlink" folHlink="folHlink"/>
  <p:sldLayoutIdLst>
    <p:sldLayoutId id="2147493591" r:id="rId1"/>
    <p:sldLayoutId id="2147493592" r:id="rId2"/>
    <p:sldLayoutId id="2147493596" r:id="rId3"/>
    <p:sldLayoutId id="2147493597" r:id="rId4"/>
    <p:sldLayoutId id="2147493622" r:id="rId5"/>
    <p:sldLayoutId id="2147493595" r:id="rId6"/>
    <p:sldLayoutId id="2147493593" r:id="rId7"/>
    <p:sldLayoutId id="2147493599" r:id="rId8"/>
    <p:sldLayoutId id="2147493600" r:id="rId9"/>
    <p:sldLayoutId id="2147493601" r:id="rId10"/>
    <p:sldLayoutId id="2147493602" r:id="rId11"/>
    <p:sldLayoutId id="2147493603" r:id="rId12"/>
    <p:sldLayoutId id="2147493594" r:id="rId13"/>
  </p:sldLayoutIdLst>
  <p:hf hdr="0" ftr="0" dt="0"/>
  <p:txStyles>
    <p:titleStyle>
      <a:lvl1pPr algn="ctr" defTabSz="914400" rtl="0" eaLnBrk="1" latinLnBrk="0" hangingPunct="1">
        <a:lnSpc>
          <a:spcPct val="90000"/>
        </a:lnSpc>
        <a:spcBef>
          <a:spcPct val="0"/>
        </a:spcBef>
        <a:buNone/>
        <a:defRPr sz="4000" kern="1200">
          <a:solidFill>
            <a:srgbClr val="0076A8"/>
          </a:solidFill>
          <a:latin typeface="Arial" charset="0"/>
          <a:ea typeface="Arial" charset="0"/>
          <a:cs typeface="Arial" charset="0"/>
        </a:defRPr>
      </a:lvl1pPr>
    </p:titleStyle>
    <p:bodyStyle>
      <a:lvl1pPr marL="0" indent="0" algn="ctr" defTabSz="914400" rtl="0" eaLnBrk="1" latinLnBrk="0" hangingPunct="1">
        <a:lnSpc>
          <a:spcPct val="90000"/>
        </a:lnSpc>
        <a:spcBef>
          <a:spcPts val="1000"/>
        </a:spcBef>
        <a:buFont typeface="Arial"/>
        <a:buNone/>
        <a:defRPr sz="2400" kern="1200">
          <a:solidFill>
            <a:srgbClr val="58595B"/>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rgbClr val="58595B"/>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2000" kern="1200">
          <a:solidFill>
            <a:srgbClr val="58595B"/>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kern="1200">
          <a:solidFill>
            <a:srgbClr val="58595B"/>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kern="1200">
          <a:solidFill>
            <a:srgbClr val="58595B"/>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34.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hyperlink" Target="https://carepathwaysdemo.netsmartcloud.com/account/login/1812A5C6"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powerbi.microsoft.com/en-us/landing/signin/?ru=https://app.powerbi.com/?route%3Dreports/182d3335-9f1c-41c6-a65f-32c534920cde?pbi_source%3dPowerPoint%26pbi_source%3DPowerPoint%26noSignUpCheck%3D1" TargetMode="External"/><Relationship Id="rId2" Type="http://schemas.openxmlformats.org/officeDocument/2006/relationships/hyperlink" Target="https://powerbi.microsoft.com/en-us/learning/" TargetMode="Externa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hyperlink" Target="https://powerbi.microsoft.com/en-us/landing/signin/?ru=https://app.powerbi.com/?route%3Dreports/182d3335-9f1c-41c6-a65f-32c534920cde?pbi_source%3dPowerPoint%26pbi_source%3DPowerPoint%26noSignUpCheck%3D1"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s://powerbi.microsoft.com/en-us/landing/signin/?ru=https://app.powerbi.com/?route%3Dreports/182d3335-9f1c-41c6-a65f-32c534920cde?pbi_source%3dPowerPoint%26pbi_source%3DPowerPoint%26noSignUpCheck%3D1"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hyperlink" Target="https://powerbi.microsoft.com/en-us/landing/signin/?ru=https://app.powerbi.com/?route%3Dreports/182d3335-9f1c-41c6-a65f-32c534920cde?pbi_source%3dPowerPoint%26pbi_source%3DPowerPoint%26noSignUpCheck%3D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app.powerbi.com/reports/182d3335-9f1c-41c6-a65f-32c534920cde/ReportSection?pbi_source=PowerPoint" TargetMode="Externa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surveymonkey.com/r/Preview/?sm=G3zULGvrr5KlxWgZyzWmdyjCpFAvKWAkkJxthXlJirsuZUWwgqM1aB_2BfHwUhAtzY" TargetMode="External"/><Relationship Id="rId1" Type="http://schemas.openxmlformats.org/officeDocument/2006/relationships/slideLayout" Target="../slideLayouts/slideLayout8.xml"/><Relationship Id="rId5" Type="http://schemas.openxmlformats.org/officeDocument/2006/relationships/hyperlink" Target="https://www.surveymonkey.com/stories/SM-MMXMTVL8/" TargetMode="Externa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hyperlink" Target="https://www.surveymonkey.com/stories/SM-MMXMTVL8/"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ECB7-18B4-4B83-8049-39612E88D104}"/>
              </a:ext>
            </a:extLst>
          </p:cNvPr>
          <p:cNvSpPr>
            <a:spLocks noGrp="1"/>
          </p:cNvSpPr>
          <p:nvPr>
            <p:ph type="ctrTitle"/>
          </p:nvPr>
        </p:nvSpPr>
        <p:spPr>
          <a:xfrm>
            <a:off x="457200" y="916304"/>
            <a:ext cx="8229600" cy="1325090"/>
          </a:xfrm>
        </p:spPr>
        <p:txBody>
          <a:bodyPr/>
          <a:lstStyle/>
          <a:p>
            <a:r>
              <a:rPr lang="en-US" sz="4050" b="1" dirty="0">
                <a:solidFill>
                  <a:schemeClr val="accent2">
                    <a:lumMod val="40000"/>
                    <a:lumOff val="60000"/>
                  </a:schemeClr>
                </a:solidFill>
                <a:effectLst>
                  <a:outerShdw blurRad="38100" dist="38100" dir="2700000" algn="tl">
                    <a:srgbClr val="000000">
                      <a:alpha val="43137"/>
                    </a:srgbClr>
                  </a:outerShdw>
                </a:effectLst>
              </a:rPr>
              <a:t>NY Training Summit:  Reporting/Dashboarding</a:t>
            </a:r>
          </a:p>
        </p:txBody>
      </p:sp>
      <p:sp>
        <p:nvSpPr>
          <p:cNvPr id="3" name="Subtitle 2">
            <a:extLst>
              <a:ext uri="{FF2B5EF4-FFF2-40B4-BE49-F238E27FC236}">
                <a16:creationId xmlns:a16="http://schemas.microsoft.com/office/drawing/2014/main" id="{229F5564-D48A-4F76-A759-CD6C606FEA46}"/>
              </a:ext>
            </a:extLst>
          </p:cNvPr>
          <p:cNvSpPr>
            <a:spLocks noGrp="1"/>
          </p:cNvSpPr>
          <p:nvPr>
            <p:ph type="subTitle" idx="1"/>
          </p:nvPr>
        </p:nvSpPr>
        <p:spPr>
          <a:xfrm>
            <a:off x="1118445" y="4138683"/>
            <a:ext cx="6619244" cy="487170"/>
          </a:xfrm>
        </p:spPr>
        <p:txBody>
          <a:bodyPr/>
          <a:lstStyle/>
          <a:p>
            <a:r>
              <a:rPr lang="en-US" dirty="0"/>
              <a:t>November 29-30</a:t>
            </a:r>
            <a:r>
              <a:rPr lang="en-US" baseline="30000" dirty="0"/>
              <a:t>th</a:t>
            </a:r>
            <a:r>
              <a:rPr lang="en-US" dirty="0"/>
              <a:t>, 2018</a:t>
            </a:r>
          </a:p>
        </p:txBody>
      </p:sp>
      <p:sp>
        <p:nvSpPr>
          <p:cNvPr id="5" name="Slide Number Placeholder 4">
            <a:extLst>
              <a:ext uri="{FF2B5EF4-FFF2-40B4-BE49-F238E27FC236}">
                <a16:creationId xmlns:a16="http://schemas.microsoft.com/office/drawing/2014/main" id="{893CA0C5-C03F-469B-979E-18BE5EAD2371}"/>
              </a:ext>
            </a:extLst>
          </p:cNvPr>
          <p:cNvSpPr>
            <a:spLocks noGrp="1"/>
          </p:cNvSpPr>
          <p:nvPr>
            <p:ph type="sldNum" sz="quarter" idx="4294967295"/>
          </p:nvPr>
        </p:nvSpPr>
        <p:spPr>
          <a:xfrm>
            <a:off x="0" y="4889500"/>
            <a:ext cx="2057400" cy="274638"/>
          </a:xfrm>
          <a:prstGeom prst="rect">
            <a:avLst/>
          </a:prstGeom>
        </p:spPr>
        <p:txBody>
          <a:bodyPr/>
          <a:lstStyle/>
          <a:p>
            <a:fld id="{D57F1E4F-1CFF-5643-939E-02111984F565}" type="slidenum">
              <a:rPr lang="en-US" smtClean="0"/>
              <a:t>1</a:t>
            </a:fld>
            <a:endParaRPr lang="en-US" dirty="0"/>
          </a:p>
        </p:txBody>
      </p:sp>
      <p:sp>
        <p:nvSpPr>
          <p:cNvPr id="6" name="Subtitle 2">
            <a:extLst>
              <a:ext uri="{FF2B5EF4-FFF2-40B4-BE49-F238E27FC236}">
                <a16:creationId xmlns:a16="http://schemas.microsoft.com/office/drawing/2014/main" id="{35FA03B7-0250-43DC-87D7-524CEC6736DD}"/>
              </a:ext>
            </a:extLst>
          </p:cNvPr>
          <p:cNvSpPr txBox="1">
            <a:spLocks/>
          </p:cNvSpPr>
          <p:nvPr/>
        </p:nvSpPr>
        <p:spPr>
          <a:xfrm>
            <a:off x="593558" y="2741472"/>
            <a:ext cx="8093241" cy="114071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1800" dirty="0">
                <a:solidFill>
                  <a:schemeClr val="accent5">
                    <a:lumMod val="40000"/>
                    <a:lumOff val="60000"/>
                  </a:schemeClr>
                </a:solidFill>
              </a:rPr>
              <a:t>Mike Conway, Director of Business Solutions, Northern Rivers</a:t>
            </a:r>
          </a:p>
          <a:p>
            <a:pPr>
              <a:spcBef>
                <a:spcPts val="0"/>
              </a:spcBef>
            </a:pPr>
            <a:r>
              <a:rPr lang="en-US" sz="1800" dirty="0">
                <a:solidFill>
                  <a:schemeClr val="accent5">
                    <a:lumMod val="40000"/>
                    <a:lumOff val="60000"/>
                  </a:schemeClr>
                </a:solidFill>
              </a:rPr>
              <a:t>Dean Corbin, E.H.R. Application Specialist, The House of the Good Shepherd    </a:t>
            </a:r>
          </a:p>
          <a:p>
            <a:pPr>
              <a:spcBef>
                <a:spcPts val="0"/>
              </a:spcBef>
            </a:pPr>
            <a:r>
              <a:rPr lang="en-US" sz="1800" dirty="0">
                <a:solidFill>
                  <a:schemeClr val="accent5">
                    <a:lumMod val="40000"/>
                    <a:lumOff val="60000"/>
                  </a:schemeClr>
                </a:solidFill>
              </a:rPr>
              <a:t>Besa Bauta, Chief Data Officer, MercyFirst</a:t>
            </a:r>
            <a:endParaRPr lang="en-US" sz="2000" dirty="0">
              <a:solidFill>
                <a:schemeClr val="accent5">
                  <a:lumMod val="40000"/>
                  <a:lumOff val="60000"/>
                </a:schemeClr>
              </a:solidFill>
            </a:endParaRPr>
          </a:p>
        </p:txBody>
      </p:sp>
    </p:spTree>
    <p:extLst>
      <p:ext uri="{BB962C8B-B14F-4D97-AF65-F5344CB8AC3E}">
        <p14:creationId xmlns:p14="http://schemas.microsoft.com/office/powerpoint/2010/main" val="122725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A6B9-8E17-4D48-863A-397097E48C90}"/>
              </a:ext>
            </a:extLst>
          </p:cNvPr>
          <p:cNvSpPr>
            <a:spLocks noGrp="1"/>
          </p:cNvSpPr>
          <p:nvPr>
            <p:ph type="title"/>
          </p:nvPr>
        </p:nvSpPr>
        <p:spPr>
          <a:xfrm>
            <a:off x="590296" y="185539"/>
            <a:ext cx="4979004" cy="451275"/>
          </a:xfrm>
        </p:spPr>
        <p:txBody>
          <a:bodyPr>
            <a:normAutofit fontScale="90000"/>
          </a:bodyPr>
          <a:lstStyle/>
          <a:p>
            <a:r>
              <a:rPr lang="en-US" b="1" dirty="0">
                <a:effectLst>
                  <a:outerShdw blurRad="38100" dist="38100" dir="2700000" algn="tl">
                    <a:srgbClr val="000000">
                      <a:alpha val="43137"/>
                    </a:srgbClr>
                  </a:outerShdw>
                </a:effectLst>
              </a:rPr>
              <a:t>Questions/Inquiries </a:t>
            </a:r>
          </a:p>
        </p:txBody>
      </p:sp>
      <p:sp>
        <p:nvSpPr>
          <p:cNvPr id="3" name="Content Placeholder 2">
            <a:extLst>
              <a:ext uri="{FF2B5EF4-FFF2-40B4-BE49-F238E27FC236}">
                <a16:creationId xmlns:a16="http://schemas.microsoft.com/office/drawing/2014/main" id="{B3DD078C-A67C-49F1-999E-3A5B1DE0F650}"/>
              </a:ext>
            </a:extLst>
          </p:cNvPr>
          <p:cNvSpPr>
            <a:spLocks noGrp="1"/>
          </p:cNvSpPr>
          <p:nvPr>
            <p:ph idx="1"/>
          </p:nvPr>
        </p:nvSpPr>
        <p:spPr>
          <a:xfrm>
            <a:off x="107971" y="761304"/>
            <a:ext cx="5847752" cy="4196657"/>
          </a:xfrm>
        </p:spPr>
        <p:txBody>
          <a:bodyPr>
            <a:noAutofit/>
          </a:bodyPr>
          <a:lstStyle/>
          <a:p>
            <a:pPr marL="0" indent="0">
              <a:lnSpc>
                <a:spcPct val="90000"/>
              </a:lnSpc>
              <a:buNone/>
            </a:pPr>
            <a:r>
              <a:rPr lang="en-US" sz="1800" dirty="0"/>
              <a:t>Example: The right question to resolve a pain point</a:t>
            </a:r>
          </a:p>
          <a:p>
            <a:pPr>
              <a:lnSpc>
                <a:spcPct val="90000"/>
              </a:lnSpc>
            </a:pPr>
            <a:r>
              <a:rPr lang="en-US" sz="1800" dirty="0"/>
              <a:t>There are many ways to get at the answer</a:t>
            </a:r>
          </a:p>
          <a:p>
            <a:pPr lvl="1">
              <a:lnSpc>
                <a:spcPct val="90000"/>
              </a:lnSpc>
            </a:pPr>
            <a:r>
              <a:rPr lang="en-US" sz="1800" dirty="0"/>
              <a:t>Crafting the right question is critically important</a:t>
            </a:r>
          </a:p>
          <a:p>
            <a:pPr lvl="2">
              <a:lnSpc>
                <a:spcPct val="90000"/>
              </a:lnSpc>
            </a:pPr>
            <a:r>
              <a:rPr lang="en-US" sz="1800" dirty="0"/>
              <a:t>What is it that you would like to know to drive a process or practice?</a:t>
            </a:r>
          </a:p>
          <a:p>
            <a:pPr lvl="3">
              <a:lnSpc>
                <a:spcPct val="90000"/>
              </a:lnSpc>
            </a:pPr>
            <a:r>
              <a:rPr lang="en-US" dirty="0"/>
              <a:t>Clearly define your purpose</a:t>
            </a:r>
          </a:p>
          <a:p>
            <a:pPr lvl="2">
              <a:lnSpc>
                <a:spcPct val="90000"/>
              </a:lnSpc>
            </a:pPr>
            <a:r>
              <a:rPr lang="en-US" sz="1800" dirty="0"/>
              <a:t>What type of questions can be answered with your enterprise data?</a:t>
            </a:r>
          </a:p>
          <a:p>
            <a:pPr lvl="3">
              <a:lnSpc>
                <a:spcPct val="90000"/>
              </a:lnSpc>
            </a:pPr>
            <a:r>
              <a:rPr lang="en-US" dirty="0"/>
              <a:t>What’s available and what’s missing?</a:t>
            </a:r>
          </a:p>
          <a:p>
            <a:pPr lvl="1">
              <a:lnSpc>
                <a:spcPct val="90000"/>
              </a:lnSpc>
            </a:pPr>
            <a:r>
              <a:rPr lang="en-US" sz="1800" dirty="0" smtClean="0"/>
              <a:t>Be Careful with Terminology </a:t>
            </a:r>
            <a:r>
              <a:rPr lang="en-US" sz="1800" dirty="0"/>
              <a:t>and Jargon</a:t>
            </a:r>
          </a:p>
          <a:p>
            <a:pPr lvl="2">
              <a:lnSpc>
                <a:spcPct val="90000"/>
              </a:lnSpc>
            </a:pPr>
            <a:r>
              <a:rPr lang="en-US" sz="1800" dirty="0" smtClean="0"/>
              <a:t>Example: </a:t>
            </a:r>
            <a:r>
              <a:rPr lang="en-US" sz="1800" dirty="0"/>
              <a:t>‘alerts’</a:t>
            </a:r>
          </a:p>
          <a:p>
            <a:pPr lvl="3">
              <a:lnSpc>
                <a:spcPct val="90000"/>
              </a:lnSpc>
            </a:pPr>
            <a:r>
              <a:rPr lang="en-US" dirty="0"/>
              <a:t> can refer to restrictions or internal messages in myEvolv</a:t>
            </a:r>
          </a:p>
        </p:txBody>
      </p:sp>
      <p:sp>
        <p:nvSpPr>
          <p:cNvPr id="5" name="Slide Number Placeholder 4">
            <a:extLst>
              <a:ext uri="{FF2B5EF4-FFF2-40B4-BE49-F238E27FC236}">
                <a16:creationId xmlns:a16="http://schemas.microsoft.com/office/drawing/2014/main" id="{469ACFE1-4D79-470B-8354-549FE52CF02F}"/>
              </a:ext>
            </a:extLst>
          </p:cNvPr>
          <p:cNvSpPr>
            <a:spLocks noGrp="1"/>
          </p:cNvSpPr>
          <p:nvPr>
            <p:ph type="sldNum" sz="quarter" idx="12"/>
          </p:nvPr>
        </p:nvSpPr>
        <p:spPr>
          <a:xfrm>
            <a:off x="0" y="31831"/>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10</a:t>
            </a:fld>
            <a:endParaRPr lang="en-US" dirty="0">
              <a:solidFill>
                <a:schemeClr val="bg1"/>
              </a:solidFill>
            </a:endParaRPr>
          </a:p>
        </p:txBody>
      </p:sp>
      <p:pic>
        <p:nvPicPr>
          <p:cNvPr id="9" name="Picture 8" descr="A close up of a blackboard&#10;&#10;Description generated with very high confidence">
            <a:extLst>
              <a:ext uri="{FF2B5EF4-FFF2-40B4-BE49-F238E27FC236}">
                <a16:creationId xmlns:a16="http://schemas.microsoft.com/office/drawing/2014/main" id="{8CEA3FC3-FCF4-4520-9618-35E8AB4518A8}"/>
              </a:ext>
            </a:extLst>
          </p:cNvPr>
          <p:cNvPicPr>
            <a:picLocks noChangeAspect="1"/>
          </p:cNvPicPr>
          <p:nvPr/>
        </p:nvPicPr>
        <p:blipFill rotWithShape="1">
          <a:blip r:embed="rId3"/>
          <a:srcRect l="4439" r="2" b="2"/>
          <a:stretch/>
        </p:blipFill>
        <p:spPr>
          <a:xfrm>
            <a:off x="5955724" y="236819"/>
            <a:ext cx="2992621" cy="2074718"/>
          </a:xfrm>
          <a:prstGeom prst="rect">
            <a:avLst/>
          </a:prstGeom>
          <a:effectLst>
            <a:outerShdw blurRad="50800" dist="38100" dir="5400000" algn="t" rotWithShape="0">
              <a:prstClr val="black">
                <a:alpha val="43000"/>
              </a:prstClr>
            </a:outerShdw>
          </a:effectLst>
        </p:spPr>
      </p:pic>
      <p:pic>
        <p:nvPicPr>
          <p:cNvPr id="7" name="Picture 6" descr="A close up of a sign&#10;&#10;Description generated with high confidence">
            <a:extLst>
              <a:ext uri="{FF2B5EF4-FFF2-40B4-BE49-F238E27FC236}">
                <a16:creationId xmlns:a16="http://schemas.microsoft.com/office/drawing/2014/main" id="{1FB316BB-CFF6-46DA-BEA5-349662178356}"/>
              </a:ext>
            </a:extLst>
          </p:cNvPr>
          <p:cNvPicPr>
            <a:picLocks noChangeAspect="1"/>
          </p:cNvPicPr>
          <p:nvPr/>
        </p:nvPicPr>
        <p:blipFill rotWithShape="1">
          <a:blip r:embed="rId4"/>
          <a:srcRect l="21028" r="-4" b="-4"/>
          <a:stretch/>
        </p:blipFill>
        <p:spPr>
          <a:xfrm>
            <a:off x="5955725" y="2311537"/>
            <a:ext cx="2992621" cy="2074718"/>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365595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521B-924C-41FA-B1A3-6286007F655C}"/>
              </a:ext>
            </a:extLst>
          </p:cNvPr>
          <p:cNvSpPr>
            <a:spLocks noGrp="1"/>
          </p:cNvSpPr>
          <p:nvPr>
            <p:ph type="title"/>
          </p:nvPr>
        </p:nvSpPr>
        <p:spPr>
          <a:xfrm>
            <a:off x="457200" y="206375"/>
            <a:ext cx="8229600" cy="643857"/>
          </a:xfrm>
        </p:spPr>
        <p:txBody>
          <a:bodyPr/>
          <a:lstStyle/>
          <a:p>
            <a:r>
              <a:rPr lang="en-US" b="1" dirty="0">
                <a:effectLst>
                  <a:outerShdw blurRad="38100" dist="38100" dir="2700000" algn="tl">
                    <a:srgbClr val="000000">
                      <a:alpha val="43137"/>
                    </a:srgbClr>
                  </a:outerShdw>
                </a:effectLst>
              </a:rPr>
              <a:t>Reports</a:t>
            </a:r>
          </a:p>
        </p:txBody>
      </p:sp>
      <p:sp>
        <p:nvSpPr>
          <p:cNvPr id="3" name="Content Placeholder 2">
            <a:extLst>
              <a:ext uri="{FF2B5EF4-FFF2-40B4-BE49-F238E27FC236}">
                <a16:creationId xmlns:a16="http://schemas.microsoft.com/office/drawing/2014/main" id="{44FAD1E8-7D35-4E62-80CA-BAF98918EE2A}"/>
              </a:ext>
            </a:extLst>
          </p:cNvPr>
          <p:cNvSpPr>
            <a:spLocks noGrp="1"/>
          </p:cNvSpPr>
          <p:nvPr>
            <p:ph idx="1"/>
          </p:nvPr>
        </p:nvSpPr>
        <p:spPr>
          <a:xfrm>
            <a:off x="532712" y="925429"/>
            <a:ext cx="6477688" cy="3835853"/>
          </a:xfrm>
        </p:spPr>
        <p:txBody>
          <a:bodyPr/>
          <a:lstStyle/>
          <a:p>
            <a:pPr lvl="0"/>
            <a:r>
              <a:rPr lang="en-US" sz="2400" dirty="0"/>
              <a:t>Basic Reports</a:t>
            </a:r>
          </a:p>
          <a:p>
            <a:r>
              <a:rPr lang="en-US" sz="2400" dirty="0"/>
              <a:t>Question </a:t>
            </a:r>
          </a:p>
          <a:p>
            <a:pPr lvl="1"/>
            <a:r>
              <a:rPr lang="en-US" sz="2000" dirty="0"/>
              <a:t>KPQ: How many clients were enrolled in the past year? </a:t>
            </a:r>
          </a:p>
          <a:p>
            <a:pPr lvl="1"/>
            <a:r>
              <a:rPr lang="en-US" sz="2000" dirty="0"/>
              <a:t>KPQ: How many clients received clinical/medical services in the past year?</a:t>
            </a:r>
          </a:p>
          <a:p>
            <a:pPr lvl="2"/>
            <a:r>
              <a:rPr lang="en-US" sz="1800" dirty="0"/>
              <a:t>Overview of what is available</a:t>
            </a:r>
          </a:p>
          <a:p>
            <a:pPr lvl="2"/>
            <a:r>
              <a:rPr lang="en-US" sz="1800" dirty="0"/>
              <a:t>Tracks</a:t>
            </a:r>
          </a:p>
          <a:p>
            <a:pPr lvl="2"/>
            <a:r>
              <a:rPr lang="en-US" sz="1800" dirty="0"/>
              <a:t>Test Case Scenario with each application</a:t>
            </a:r>
          </a:p>
        </p:txBody>
      </p:sp>
      <p:sp>
        <p:nvSpPr>
          <p:cNvPr id="5" name="Slide Number Placeholder 4">
            <a:extLst>
              <a:ext uri="{FF2B5EF4-FFF2-40B4-BE49-F238E27FC236}">
                <a16:creationId xmlns:a16="http://schemas.microsoft.com/office/drawing/2014/main" id="{98289B29-E7BB-4227-8667-65BD22E3AE69}"/>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11</a:t>
            </a:fld>
            <a:endParaRPr lang="en-US" dirty="0">
              <a:solidFill>
                <a:schemeClr val="bg1"/>
              </a:solidFill>
            </a:endParaRPr>
          </a:p>
        </p:txBody>
      </p:sp>
      <p:pic>
        <p:nvPicPr>
          <p:cNvPr id="1028" name="Picture 4" descr="Image result for reports">
            <a:extLst>
              <a:ext uri="{FF2B5EF4-FFF2-40B4-BE49-F238E27FC236}">
                <a16:creationId xmlns:a16="http://schemas.microsoft.com/office/drawing/2014/main" id="{A44065B8-074E-4A42-9C06-FB319578E6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185" y="731753"/>
            <a:ext cx="2143125" cy="288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801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E559-19FB-4A2E-A903-2504477AF2AA}"/>
              </a:ext>
            </a:extLst>
          </p:cNvPr>
          <p:cNvSpPr>
            <a:spLocks noGrp="1"/>
          </p:cNvSpPr>
          <p:nvPr>
            <p:ph type="title"/>
          </p:nvPr>
        </p:nvSpPr>
        <p:spPr>
          <a:xfrm>
            <a:off x="484584" y="339539"/>
            <a:ext cx="8465452" cy="1049875"/>
          </a:xfrm>
        </p:spPr>
        <p:txBody>
          <a:bodyPr/>
          <a:lstStyle/>
          <a:p>
            <a:r>
              <a:rPr lang="en-US" sz="3200" b="1" dirty="0">
                <a:effectLst>
                  <a:outerShdw blurRad="38100" dist="38100" dir="2700000" algn="tl">
                    <a:srgbClr val="000000">
                      <a:alpha val="43137"/>
                    </a:srgbClr>
                  </a:outerShdw>
                </a:effectLst>
              </a:rPr>
              <a:t>Overview: Reporting Tools and Platforms</a:t>
            </a:r>
          </a:p>
        </p:txBody>
      </p:sp>
      <p:sp>
        <p:nvSpPr>
          <p:cNvPr id="3" name="Content Placeholder 2">
            <a:extLst>
              <a:ext uri="{FF2B5EF4-FFF2-40B4-BE49-F238E27FC236}">
                <a16:creationId xmlns:a16="http://schemas.microsoft.com/office/drawing/2014/main" id="{DF1135B4-AD44-4BD1-A549-2E5FBDD301C5}"/>
              </a:ext>
            </a:extLst>
          </p:cNvPr>
          <p:cNvSpPr>
            <a:spLocks noGrp="1"/>
          </p:cNvSpPr>
          <p:nvPr>
            <p:ph idx="1"/>
          </p:nvPr>
        </p:nvSpPr>
        <p:spPr>
          <a:xfrm>
            <a:off x="1119485" y="1483427"/>
            <a:ext cx="6905029" cy="2397010"/>
          </a:xfrm>
        </p:spPr>
        <p:txBody>
          <a:bodyPr>
            <a:normAutofit/>
          </a:bodyPr>
          <a:lstStyle/>
          <a:p>
            <a:r>
              <a:rPr lang="en-US" sz="2000" b="1" dirty="0">
                <a:solidFill>
                  <a:schemeClr val="accent3">
                    <a:lumMod val="40000"/>
                    <a:lumOff val="60000"/>
                  </a:schemeClr>
                </a:solidFill>
              </a:rPr>
              <a:t>Netsmart myEvolv “Canned Reports”</a:t>
            </a:r>
          </a:p>
          <a:p>
            <a:r>
              <a:rPr lang="en-US" sz="2000" b="1" dirty="0">
                <a:solidFill>
                  <a:schemeClr val="accent3">
                    <a:lumMod val="40000"/>
                    <a:lumOff val="60000"/>
                  </a:schemeClr>
                </a:solidFill>
              </a:rPr>
              <a:t>Netsmart myEvolv Data Insight Report Writer</a:t>
            </a:r>
          </a:p>
          <a:p>
            <a:r>
              <a:rPr lang="en-US" sz="2000" b="1" dirty="0">
                <a:solidFill>
                  <a:schemeClr val="accent3">
                    <a:lumMod val="40000"/>
                    <a:lumOff val="60000"/>
                  </a:schemeClr>
                </a:solidFill>
              </a:rPr>
              <a:t>Microsoft SQL Server Reporting Services (SSRS) + Microsoft Report Builder 3.0</a:t>
            </a:r>
          </a:p>
          <a:p>
            <a:r>
              <a:rPr lang="en-US" sz="2000" b="1" dirty="0">
                <a:solidFill>
                  <a:schemeClr val="accent3">
                    <a:lumMod val="40000"/>
                    <a:lumOff val="60000"/>
                  </a:schemeClr>
                </a:solidFill>
              </a:rPr>
              <a:t>Netsmart CarePathways™ KPI Dashboards </a:t>
            </a:r>
          </a:p>
          <a:p>
            <a:r>
              <a:rPr lang="en-US" sz="2000" b="1" dirty="0">
                <a:solidFill>
                  <a:schemeClr val="accent3">
                    <a:lumMod val="40000"/>
                    <a:lumOff val="60000"/>
                  </a:schemeClr>
                </a:solidFill>
              </a:rPr>
              <a:t>Microsoft Power BI/Business Intelligence Platform</a:t>
            </a:r>
          </a:p>
        </p:txBody>
      </p:sp>
      <p:sp>
        <p:nvSpPr>
          <p:cNvPr id="5" name="Slide Number Placeholder 4">
            <a:extLst>
              <a:ext uri="{FF2B5EF4-FFF2-40B4-BE49-F238E27FC236}">
                <a16:creationId xmlns:a16="http://schemas.microsoft.com/office/drawing/2014/main" id="{247E8261-C5BC-44BB-ADDC-D0BAC9932801}"/>
              </a:ext>
            </a:extLst>
          </p:cNvPr>
          <p:cNvSpPr>
            <a:spLocks noGrp="1"/>
          </p:cNvSpPr>
          <p:nvPr>
            <p:ph type="sldNum" sz="quarter" idx="12"/>
          </p:nvPr>
        </p:nvSpPr>
        <p:spPr/>
        <p:txBody>
          <a:bodyPr/>
          <a:lstStyle/>
          <a:p>
            <a:r>
              <a:rPr lang="en-US" dirty="0">
                <a:solidFill>
                  <a:schemeClr val="bg1"/>
                </a:solidFill>
              </a:rPr>
              <a:t> </a:t>
            </a:r>
            <a:fld id="{D57F1E4F-1CFF-5643-939E-02111984F565}"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970447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E014-29DB-4BC0-A02D-9C3537DE853B}"/>
              </a:ext>
            </a:extLst>
          </p:cNvPr>
          <p:cNvSpPr>
            <a:spLocks noGrp="1"/>
          </p:cNvSpPr>
          <p:nvPr>
            <p:ph type="title"/>
          </p:nvPr>
        </p:nvSpPr>
        <p:spPr>
          <a:xfrm>
            <a:off x="1032164" y="258358"/>
            <a:ext cx="7251680" cy="430934"/>
          </a:xfrm>
        </p:spPr>
        <p:txBody>
          <a:bodyPr/>
          <a:lstStyle/>
          <a:p>
            <a:r>
              <a:rPr lang="en-US" sz="3200" b="1" dirty="0">
                <a:effectLst>
                  <a:outerShdw blurRad="38100" dist="38100" dir="2700000" algn="tl">
                    <a:srgbClr val="000000">
                      <a:alpha val="43137"/>
                    </a:srgbClr>
                  </a:outerShdw>
                </a:effectLst>
              </a:rPr>
              <a:t>Demonstration and Case Example</a:t>
            </a:r>
          </a:p>
        </p:txBody>
      </p:sp>
      <p:sp>
        <p:nvSpPr>
          <p:cNvPr id="3" name="Content Placeholder 2">
            <a:extLst>
              <a:ext uri="{FF2B5EF4-FFF2-40B4-BE49-F238E27FC236}">
                <a16:creationId xmlns:a16="http://schemas.microsoft.com/office/drawing/2014/main" id="{5E9578E8-93F4-4E78-AEE8-1E9159017D73}"/>
              </a:ext>
            </a:extLst>
          </p:cNvPr>
          <p:cNvSpPr>
            <a:spLocks noGrp="1"/>
          </p:cNvSpPr>
          <p:nvPr>
            <p:ph idx="1"/>
          </p:nvPr>
        </p:nvSpPr>
        <p:spPr>
          <a:xfrm>
            <a:off x="749652" y="2746496"/>
            <a:ext cx="7534192" cy="506299"/>
          </a:xfrm>
        </p:spPr>
        <p:txBody>
          <a:bodyPr/>
          <a:lstStyle/>
          <a:p>
            <a:r>
              <a:rPr lang="en-US" sz="1800" dirty="0"/>
              <a:t>Visualization Tools: </a:t>
            </a:r>
            <a:r>
              <a:rPr lang="en-US" sz="1600" dirty="0"/>
              <a:t>MS PBI demonstration &amp; Netsmart KPI demonstration</a:t>
            </a:r>
          </a:p>
          <a:p>
            <a:endParaRPr lang="en-US" sz="1800" dirty="0"/>
          </a:p>
        </p:txBody>
      </p:sp>
      <p:sp>
        <p:nvSpPr>
          <p:cNvPr id="5" name="Slide Number Placeholder 4">
            <a:extLst>
              <a:ext uri="{FF2B5EF4-FFF2-40B4-BE49-F238E27FC236}">
                <a16:creationId xmlns:a16="http://schemas.microsoft.com/office/drawing/2014/main" id="{F100BF8A-AEB7-413C-B5EF-598C1DABB1CA}"/>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13</a:t>
            </a:fld>
            <a:endParaRPr lang="en-US" dirty="0">
              <a:solidFill>
                <a:schemeClr val="bg1"/>
              </a:solidFill>
            </a:endParaRPr>
          </a:p>
        </p:txBody>
      </p:sp>
      <p:sp>
        <p:nvSpPr>
          <p:cNvPr id="6" name="TextBox 5">
            <a:extLst>
              <a:ext uri="{FF2B5EF4-FFF2-40B4-BE49-F238E27FC236}">
                <a16:creationId xmlns:a16="http://schemas.microsoft.com/office/drawing/2014/main" id="{382D4DE2-4DB7-4AF1-AC34-718A7E14AFAC}"/>
              </a:ext>
            </a:extLst>
          </p:cNvPr>
          <p:cNvSpPr txBox="1"/>
          <p:nvPr/>
        </p:nvSpPr>
        <p:spPr>
          <a:xfrm>
            <a:off x="1032164" y="2169373"/>
            <a:ext cx="2743200" cy="344129"/>
          </a:xfrm>
          <a:prstGeom prst="rect">
            <a:avLst/>
          </a:prstGeom>
        </p:spPr>
        <p:txBody>
          <a:bodyPr wrap="none" rtlCol="0">
            <a:noAutofit/>
          </a:bodyPr>
          <a:lstStyle/>
          <a:p>
            <a:pPr algn="l"/>
            <a:endParaRPr lang="en-US" dirty="0">
              <a:solidFill>
                <a:schemeClr val="tx2"/>
              </a:solidFill>
              <a:latin typeface="Arial" charset="0"/>
              <a:ea typeface="Arial" charset="0"/>
              <a:cs typeface="Arial" charset="0"/>
            </a:endParaRPr>
          </a:p>
        </p:txBody>
      </p:sp>
      <p:sp>
        <p:nvSpPr>
          <p:cNvPr id="7" name="Rectangle 6">
            <a:extLst>
              <a:ext uri="{FF2B5EF4-FFF2-40B4-BE49-F238E27FC236}">
                <a16:creationId xmlns:a16="http://schemas.microsoft.com/office/drawing/2014/main" id="{4945BEAF-D68D-4795-AFB8-0738A3345271}"/>
              </a:ext>
            </a:extLst>
          </p:cNvPr>
          <p:cNvSpPr/>
          <p:nvPr/>
        </p:nvSpPr>
        <p:spPr>
          <a:xfrm>
            <a:off x="1203207" y="3252795"/>
            <a:ext cx="7593551" cy="1384995"/>
          </a:xfrm>
          <a:prstGeom prst="rect">
            <a:avLst/>
          </a:prstGeom>
        </p:spPr>
        <p:txBody>
          <a:bodyPr wrap="square">
            <a:spAutoFit/>
          </a:bodyPr>
          <a:lstStyle/>
          <a:p>
            <a:pPr marL="342900" indent="-342900">
              <a:buFont typeface="Arial" panose="020B0604020202020204" pitchFamily="34" charset="0"/>
              <a:buChar char="•"/>
            </a:pPr>
            <a:r>
              <a:rPr lang="en-US" dirty="0">
                <a:solidFill>
                  <a:srgbClr val="FFFF00"/>
                </a:solidFill>
              </a:rPr>
              <a:t>Total Client Served by Program in CY (Care </a:t>
            </a:r>
            <a:r>
              <a:rPr lang="en-US" dirty="0" smtClean="0">
                <a:solidFill>
                  <a:srgbClr val="FFFF00"/>
                </a:solidFill>
              </a:rPr>
              <a:t>Day Program)</a:t>
            </a:r>
            <a:endParaRPr lang="en-US" dirty="0">
              <a:solidFill>
                <a:srgbClr val="FFFF00"/>
              </a:solidFill>
            </a:endParaRPr>
          </a:p>
          <a:p>
            <a:pPr marL="742950" lvl="1" indent="-342900">
              <a:buFont typeface="Arial" panose="020B0604020202020204" pitchFamily="34" charset="0"/>
              <a:buChar char="•"/>
            </a:pPr>
            <a:r>
              <a:rPr lang="en-US" dirty="0">
                <a:solidFill>
                  <a:srgbClr val="FFFF00"/>
                </a:solidFill>
              </a:rPr>
              <a:t>Total Enrollment – 1.1.17 to 12.31.17</a:t>
            </a:r>
          </a:p>
          <a:p>
            <a:pPr marL="400050" lvl="1"/>
            <a:endParaRPr lang="en-US" sz="1200" dirty="0">
              <a:solidFill>
                <a:srgbClr val="FFFF00"/>
              </a:solidFill>
            </a:endParaRPr>
          </a:p>
          <a:p>
            <a:pPr marL="342900" indent="-342900">
              <a:buFont typeface="Arial" panose="020B0604020202020204" pitchFamily="34" charset="0"/>
              <a:buChar char="•"/>
            </a:pPr>
            <a:r>
              <a:rPr lang="en-US" dirty="0">
                <a:solidFill>
                  <a:srgbClr val="FFFF00"/>
                </a:solidFill>
              </a:rPr>
              <a:t>Total Client Services in the Program in CY (Fee for </a:t>
            </a:r>
            <a:r>
              <a:rPr lang="en-US" dirty="0" smtClean="0">
                <a:solidFill>
                  <a:srgbClr val="FFFF00"/>
                </a:solidFill>
              </a:rPr>
              <a:t>Service Program)</a:t>
            </a:r>
            <a:endParaRPr lang="en-US" dirty="0">
              <a:solidFill>
                <a:srgbClr val="FFFF00"/>
              </a:solidFill>
            </a:endParaRPr>
          </a:p>
          <a:p>
            <a:pPr marL="800100" lvl="1" indent="-342900">
              <a:buFont typeface="Arial" panose="020B0604020202020204" pitchFamily="34" charset="0"/>
              <a:buChar char="•"/>
            </a:pPr>
            <a:r>
              <a:rPr lang="en-US" dirty="0">
                <a:solidFill>
                  <a:srgbClr val="FFFF00"/>
                </a:solidFill>
              </a:rPr>
              <a:t>Total Services – 1.1.17 to 12.31.17</a:t>
            </a:r>
          </a:p>
        </p:txBody>
      </p:sp>
      <p:graphicFrame>
        <p:nvGraphicFramePr>
          <p:cNvPr id="10" name="Table 9">
            <a:extLst>
              <a:ext uri="{FF2B5EF4-FFF2-40B4-BE49-F238E27FC236}">
                <a16:creationId xmlns:a16="http://schemas.microsoft.com/office/drawing/2014/main" id="{14BE6864-8C9D-40E6-8679-D67F1F721B4D}"/>
              </a:ext>
            </a:extLst>
          </p:cNvPr>
          <p:cNvGraphicFramePr>
            <a:graphicFrameLocks noGrp="1"/>
          </p:cNvGraphicFramePr>
          <p:nvPr>
            <p:extLst>
              <p:ext uri="{D42A27DB-BD31-4B8C-83A1-F6EECF244321}">
                <p14:modId xmlns:p14="http://schemas.microsoft.com/office/powerpoint/2010/main" val="1524429490"/>
              </p:ext>
            </p:extLst>
          </p:nvPr>
        </p:nvGraphicFramePr>
        <p:xfrm>
          <a:off x="770199" y="922164"/>
          <a:ext cx="7513645" cy="1707835"/>
        </p:xfrm>
        <a:graphic>
          <a:graphicData uri="http://schemas.openxmlformats.org/drawingml/2006/table">
            <a:tbl>
              <a:tblPr firstRow="1" bandRow="1"/>
              <a:tblGrid>
                <a:gridCol w="4510542">
                  <a:extLst>
                    <a:ext uri="{9D8B030D-6E8A-4147-A177-3AD203B41FA5}">
                      <a16:colId xmlns:a16="http://schemas.microsoft.com/office/drawing/2014/main" val="2456056634"/>
                    </a:ext>
                  </a:extLst>
                </a:gridCol>
                <a:gridCol w="1472109">
                  <a:extLst>
                    <a:ext uri="{9D8B030D-6E8A-4147-A177-3AD203B41FA5}">
                      <a16:colId xmlns:a16="http://schemas.microsoft.com/office/drawing/2014/main" val="2239405298"/>
                    </a:ext>
                  </a:extLst>
                </a:gridCol>
                <a:gridCol w="1530994">
                  <a:extLst>
                    <a:ext uri="{9D8B030D-6E8A-4147-A177-3AD203B41FA5}">
                      <a16:colId xmlns:a16="http://schemas.microsoft.com/office/drawing/2014/main" val="2577826177"/>
                    </a:ext>
                  </a:extLst>
                </a:gridCol>
              </a:tblGrid>
              <a:tr h="441587">
                <a:tc>
                  <a:txBody>
                    <a:bodyPr/>
                    <a:lstStyle/>
                    <a:p>
                      <a:pPr algn="l" rtl="0" fontAlgn="ctr"/>
                      <a:r>
                        <a:rPr lang="en-US" sz="1400" b="1" i="0" u="none" strike="noStrike">
                          <a:solidFill>
                            <a:srgbClr val="FFFFFF"/>
                          </a:solidFill>
                          <a:effectLst/>
                          <a:latin typeface="Arial" panose="020B0604020202020204" pitchFamily="34" charset="0"/>
                        </a:rPr>
                        <a:t>Case Examples and Visualization by Tool</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BA4B8"/>
                    </a:solidFill>
                  </a:tcPr>
                </a:tc>
                <a:tc>
                  <a:txBody>
                    <a:bodyPr/>
                    <a:lstStyle/>
                    <a:p>
                      <a:pPr algn="l" rtl="0" fontAlgn="ctr"/>
                      <a:r>
                        <a:rPr lang="en-US" sz="1400" b="1" i="0" u="none" strike="noStrike">
                          <a:solidFill>
                            <a:srgbClr val="FFFFFF"/>
                          </a:solidFill>
                          <a:effectLst/>
                          <a:latin typeface="Arial" panose="020B0604020202020204" pitchFamily="34" charset="0"/>
                        </a:rPr>
                        <a:t>Enrollment</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BA4B8"/>
                    </a:solidFill>
                  </a:tcPr>
                </a:tc>
                <a:tc>
                  <a:txBody>
                    <a:bodyPr/>
                    <a:lstStyle/>
                    <a:p>
                      <a:pPr algn="l" rtl="0" fontAlgn="ctr"/>
                      <a:r>
                        <a:rPr lang="en-US" sz="1400" b="1" i="0" u="none" strike="noStrike">
                          <a:solidFill>
                            <a:srgbClr val="FFFFFF"/>
                          </a:solidFill>
                          <a:effectLst/>
                          <a:latin typeface="Arial" panose="020B0604020202020204" pitchFamily="34" charset="0"/>
                        </a:rPr>
                        <a:t>Service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BA4B8"/>
                    </a:solidFill>
                  </a:tcPr>
                </a:tc>
                <a:extLst>
                  <a:ext uri="{0D108BD9-81ED-4DB2-BD59-A6C34878D82A}">
                    <a16:rowId xmlns:a16="http://schemas.microsoft.com/office/drawing/2014/main" val="2636558638"/>
                  </a:ext>
                </a:extLst>
              </a:tr>
              <a:tr h="316562">
                <a:tc>
                  <a:txBody>
                    <a:bodyPr/>
                    <a:lstStyle/>
                    <a:p>
                      <a:pPr algn="l" rtl="0" fontAlgn="ctr"/>
                      <a:r>
                        <a:rPr lang="en-US" sz="1400" b="0" i="0" u="none" strike="noStrike">
                          <a:solidFill>
                            <a:srgbClr val="003B5C"/>
                          </a:solidFill>
                          <a:effectLst/>
                          <a:latin typeface="Arial" panose="020B0604020202020204" pitchFamily="34" charset="0"/>
                        </a:rPr>
                        <a:t>Data Insight</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0E6"/>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4E0E6"/>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4E0E6"/>
                    </a:solidFill>
                  </a:tcPr>
                </a:tc>
                <a:extLst>
                  <a:ext uri="{0D108BD9-81ED-4DB2-BD59-A6C34878D82A}">
                    <a16:rowId xmlns:a16="http://schemas.microsoft.com/office/drawing/2014/main" val="1364864048"/>
                  </a:ext>
                </a:extLst>
              </a:tr>
              <a:tr h="316562">
                <a:tc>
                  <a:txBody>
                    <a:bodyPr/>
                    <a:lstStyle/>
                    <a:p>
                      <a:pPr algn="l" rtl="0" fontAlgn="ctr"/>
                      <a:r>
                        <a:rPr lang="en-US" sz="1400" b="0" i="0" u="none" strike="noStrike">
                          <a:solidFill>
                            <a:srgbClr val="003B5C"/>
                          </a:solidFill>
                          <a:effectLst/>
                          <a:latin typeface="Arial" panose="020B0604020202020204" pitchFamily="34" charset="0"/>
                        </a:rPr>
                        <a:t>SSRS</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BF0F3"/>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4E0E6"/>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4E0E6"/>
                    </a:solidFill>
                  </a:tcPr>
                </a:tc>
                <a:extLst>
                  <a:ext uri="{0D108BD9-81ED-4DB2-BD59-A6C34878D82A}">
                    <a16:rowId xmlns:a16="http://schemas.microsoft.com/office/drawing/2014/main" val="3166248987"/>
                  </a:ext>
                </a:extLst>
              </a:tr>
              <a:tr h="316562">
                <a:tc>
                  <a:txBody>
                    <a:bodyPr/>
                    <a:lstStyle/>
                    <a:p>
                      <a:pPr algn="l" rtl="0" fontAlgn="ctr"/>
                      <a:r>
                        <a:rPr lang="en-US" sz="1400" b="0" i="0" u="none" strike="noStrike">
                          <a:solidFill>
                            <a:srgbClr val="003B5C"/>
                          </a:solidFill>
                          <a:effectLst/>
                          <a:latin typeface="Arial" panose="020B0604020202020204" pitchFamily="34" charset="0"/>
                        </a:rPr>
                        <a:t>Microsoft Power BI</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4E0E6"/>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4E0E6"/>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4E0E6"/>
                    </a:solidFill>
                  </a:tcPr>
                </a:tc>
                <a:extLst>
                  <a:ext uri="{0D108BD9-81ED-4DB2-BD59-A6C34878D82A}">
                    <a16:rowId xmlns:a16="http://schemas.microsoft.com/office/drawing/2014/main" val="2470685375"/>
                  </a:ext>
                </a:extLst>
              </a:tr>
              <a:tr h="316562">
                <a:tc>
                  <a:txBody>
                    <a:bodyPr/>
                    <a:lstStyle/>
                    <a:p>
                      <a:pPr algn="l" rtl="0" fontAlgn="ctr"/>
                      <a:r>
                        <a:rPr lang="en-US" sz="1400" b="0" i="0" u="none" strike="noStrike">
                          <a:solidFill>
                            <a:srgbClr val="003B5C"/>
                          </a:solidFill>
                          <a:effectLst/>
                          <a:latin typeface="Arial" panose="020B0604020202020204" pitchFamily="34" charset="0"/>
                        </a:rPr>
                        <a:t>Netsmart KPI Care Pathways</a:t>
                      </a:r>
                    </a:p>
                  </a:txBody>
                  <a:tcPr marL="9525" marR="9525" marT="9525" marB="0" anchor="ctr">
                    <a:lnL w="12700" cap="flat" cmpd="sng" algn="ctr">
                      <a:solidFill>
                        <a:srgbClr val="0070C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EBF0F3"/>
                    </a:solidFill>
                  </a:tcPr>
                </a:tc>
                <a:tc>
                  <a:txBody>
                    <a:bodyPr/>
                    <a:lstStyle/>
                    <a:p>
                      <a:pPr algn="ctr" rtl="0" fontAlgn="ctr"/>
                      <a:r>
                        <a:rPr lang="en-US" sz="2000" b="1" i="0" u="none" strike="noStrike">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4E0E6"/>
                    </a:solidFill>
                  </a:tcPr>
                </a:tc>
                <a:tc>
                  <a:txBody>
                    <a:bodyPr/>
                    <a:lstStyle/>
                    <a:p>
                      <a:pPr algn="ctr" rtl="0" fontAlgn="ctr"/>
                      <a:r>
                        <a:rPr lang="en-US" sz="2000" b="1" i="0" u="none" strike="noStrike" dirty="0">
                          <a:solidFill>
                            <a:srgbClr val="003B5C"/>
                          </a:solidFill>
                          <a:effectLst/>
                          <a:latin typeface="Wingdings 2" panose="05020102010507070707" pitchFamily="18" charset="2"/>
                        </a:rPr>
                        <a:t>P</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0070C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4E0E6"/>
                    </a:solidFill>
                  </a:tcPr>
                </a:tc>
                <a:extLst>
                  <a:ext uri="{0D108BD9-81ED-4DB2-BD59-A6C34878D82A}">
                    <a16:rowId xmlns:a16="http://schemas.microsoft.com/office/drawing/2014/main" val="3172315885"/>
                  </a:ext>
                </a:extLst>
              </a:tr>
            </a:tbl>
          </a:graphicData>
        </a:graphic>
      </p:graphicFrame>
    </p:spTree>
    <p:extLst>
      <p:ext uri="{BB962C8B-B14F-4D97-AF65-F5344CB8AC3E}">
        <p14:creationId xmlns:p14="http://schemas.microsoft.com/office/powerpoint/2010/main" val="2205673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ql basics png">
            <a:extLst>
              <a:ext uri="{FF2B5EF4-FFF2-40B4-BE49-F238E27FC236}">
                <a16:creationId xmlns:a16="http://schemas.microsoft.com/office/drawing/2014/main" id="{D175AEDB-9431-4020-9329-E20C3C6AD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455" y="898357"/>
            <a:ext cx="3422073" cy="3590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6567D6-FB43-4838-8EFC-4D94FE25477D}"/>
              </a:ext>
            </a:extLst>
          </p:cNvPr>
          <p:cNvSpPr>
            <a:spLocks noGrp="1"/>
          </p:cNvSpPr>
          <p:nvPr>
            <p:ph type="title"/>
          </p:nvPr>
        </p:nvSpPr>
        <p:spPr>
          <a:xfrm>
            <a:off x="311728" y="289502"/>
            <a:ext cx="8686800" cy="857250"/>
          </a:xfrm>
        </p:spPr>
        <p:txBody>
          <a:bodyPr/>
          <a:lstStyle/>
          <a:p>
            <a:r>
              <a:rPr lang="en-US" sz="2800" b="1" dirty="0">
                <a:effectLst>
                  <a:outerShdw blurRad="38100" dist="38100" dir="2700000" algn="tl">
                    <a:srgbClr val="000000">
                      <a:alpha val="43137"/>
                    </a:srgbClr>
                  </a:outerShdw>
                </a:effectLst>
              </a:rPr>
              <a:t>Structured Query Language (SQL)</a:t>
            </a:r>
          </a:p>
        </p:txBody>
      </p:sp>
      <p:sp>
        <p:nvSpPr>
          <p:cNvPr id="3" name="Content Placeholder 2">
            <a:extLst>
              <a:ext uri="{FF2B5EF4-FFF2-40B4-BE49-F238E27FC236}">
                <a16:creationId xmlns:a16="http://schemas.microsoft.com/office/drawing/2014/main" id="{812A65DA-D882-420B-AF19-1BA6616DB50A}"/>
              </a:ext>
            </a:extLst>
          </p:cNvPr>
          <p:cNvSpPr>
            <a:spLocks noGrp="1"/>
          </p:cNvSpPr>
          <p:nvPr>
            <p:ph idx="1"/>
          </p:nvPr>
        </p:nvSpPr>
        <p:spPr>
          <a:xfrm>
            <a:off x="457199" y="1200152"/>
            <a:ext cx="4786133" cy="3288722"/>
          </a:xfrm>
        </p:spPr>
        <p:txBody>
          <a:bodyPr/>
          <a:lstStyle/>
          <a:p>
            <a:r>
              <a:rPr lang="en-US" sz="2000" dirty="0"/>
              <a:t>SQL Basics – Learn the Syntax</a:t>
            </a:r>
          </a:p>
          <a:p>
            <a:pPr lvl="1"/>
            <a:r>
              <a:rPr lang="en-US" sz="1600" dirty="0" smtClean="0"/>
              <a:t>SELECT FROM, </a:t>
            </a:r>
            <a:r>
              <a:rPr lang="en-US" sz="1600" dirty="0"/>
              <a:t>JOIN, WHERE, etc.</a:t>
            </a:r>
          </a:p>
          <a:p>
            <a:r>
              <a:rPr lang="en-US" sz="2000" dirty="0"/>
              <a:t>Database </a:t>
            </a:r>
            <a:r>
              <a:rPr lang="en-US" sz="2000" dirty="0" smtClean="0"/>
              <a:t>Structure</a:t>
            </a:r>
            <a:endParaRPr lang="en-US" sz="2000" dirty="0"/>
          </a:p>
          <a:p>
            <a:pPr lvl="1"/>
            <a:r>
              <a:rPr lang="en-US" sz="1600" dirty="0"/>
              <a:t>Event-based system, </a:t>
            </a:r>
            <a:r>
              <a:rPr lang="en-US" sz="1600" dirty="0" err="1"/>
              <a:t>event_log</a:t>
            </a:r>
            <a:r>
              <a:rPr lang="en-US" sz="1600" dirty="0"/>
              <a:t>–centric database structure</a:t>
            </a:r>
          </a:p>
          <a:p>
            <a:r>
              <a:rPr lang="en-US" sz="2000" dirty="0"/>
              <a:t>Querying the Database</a:t>
            </a:r>
          </a:p>
          <a:p>
            <a:pPr lvl="1"/>
            <a:r>
              <a:rPr lang="en-US" sz="1600" dirty="0"/>
              <a:t>Where do you execute your SQL?</a:t>
            </a:r>
          </a:p>
          <a:p>
            <a:r>
              <a:rPr lang="en-US" sz="2000" dirty="0"/>
              <a:t>Example</a:t>
            </a:r>
          </a:p>
          <a:p>
            <a:r>
              <a:rPr lang="en-US" sz="2000" dirty="0"/>
              <a:t>Resources:</a:t>
            </a:r>
          </a:p>
          <a:p>
            <a:pPr lvl="1"/>
            <a:r>
              <a:rPr lang="en-US" sz="1400" dirty="0"/>
              <a:t>http://blog.corbinet.com/reporting</a:t>
            </a:r>
          </a:p>
        </p:txBody>
      </p:sp>
      <p:sp>
        <p:nvSpPr>
          <p:cNvPr id="5" name="Slide Number Placeholder 4">
            <a:extLst>
              <a:ext uri="{FF2B5EF4-FFF2-40B4-BE49-F238E27FC236}">
                <a16:creationId xmlns:a16="http://schemas.microsoft.com/office/drawing/2014/main" id="{2461AF15-2E51-4DFB-88F1-EB03CF84A7C6}"/>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14</a:t>
            </a:fld>
            <a:endParaRPr lang="en-US" dirty="0">
              <a:solidFill>
                <a:schemeClr val="bg1"/>
              </a:solidFill>
            </a:endParaRPr>
          </a:p>
        </p:txBody>
      </p:sp>
    </p:spTree>
    <p:extLst>
      <p:ext uri="{BB962C8B-B14F-4D97-AF65-F5344CB8AC3E}">
        <p14:creationId xmlns:p14="http://schemas.microsoft.com/office/powerpoint/2010/main" val="4076745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044160"/>
                </a:solidFill>
                <a:effectLst>
                  <a:outerShdw blurRad="38100" dist="38100" dir="2700000" algn="tl">
                    <a:srgbClr val="000000">
                      <a:alpha val="43137"/>
                    </a:srgbClr>
                  </a:outerShdw>
                </a:effectLst>
              </a:rPr>
              <a:t>Netsmart’s</a:t>
            </a:r>
            <a:r>
              <a:rPr lang="en-US" b="1" dirty="0">
                <a:solidFill>
                  <a:srgbClr val="044160"/>
                </a:solidFill>
                <a:effectLst>
                  <a:outerShdw blurRad="38100" dist="38100" dir="2700000" algn="tl">
                    <a:srgbClr val="000000">
                      <a:alpha val="43137"/>
                    </a:srgbClr>
                  </a:outerShdw>
                </a:effectLst>
              </a:rPr>
              <a:t> myEvolv “Canned Reports”</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250066"/>
            <a:ext cx="4102976" cy="3022390"/>
          </a:xfrm>
        </p:spPr>
      </p:pic>
      <p:sp>
        <p:nvSpPr>
          <p:cNvPr id="4" name="Slide Number Placeholder 3"/>
          <p:cNvSpPr>
            <a:spLocks noGrp="1"/>
          </p:cNvSpPr>
          <p:nvPr>
            <p:ph type="sldNum" sz="quarter" idx="4294967295"/>
          </p:nvPr>
        </p:nvSpPr>
        <p:spPr/>
        <p:txBody>
          <a:bodyPr/>
          <a:lstStyle/>
          <a:p>
            <a:fld id="{D57F1E4F-1CFF-5643-939E-02111984F565}" type="slidenum">
              <a:rPr lang="en-US" smtClean="0"/>
              <a:t>15</a:t>
            </a:fld>
            <a:endParaRPr lang="en-US" dirty="0"/>
          </a:p>
        </p:txBody>
      </p:sp>
      <p:sp>
        <p:nvSpPr>
          <p:cNvPr id="7" name="TextBox 6"/>
          <p:cNvSpPr txBox="1"/>
          <p:nvPr/>
        </p:nvSpPr>
        <p:spPr>
          <a:xfrm>
            <a:off x="4815068" y="1250066"/>
            <a:ext cx="4421529" cy="3379807"/>
          </a:xfrm>
          <a:prstGeom prst="rect">
            <a:avLst/>
          </a:prstGeom>
        </p:spPr>
        <p:txBody>
          <a:bodyPr wrap="square" rtlCol="0">
            <a:noAutofit/>
          </a:bodyPr>
          <a:lstStyle/>
          <a:p>
            <a:pPr algn="l"/>
            <a:endParaRPr lang="en-US" dirty="0">
              <a:solidFill>
                <a:schemeClr val="tx2"/>
              </a:solidFill>
              <a:latin typeface="Arial" charset="0"/>
              <a:ea typeface="Arial" charset="0"/>
              <a:cs typeface="Arial" charset="0"/>
            </a:endParaRPr>
          </a:p>
        </p:txBody>
      </p:sp>
      <p:sp>
        <p:nvSpPr>
          <p:cNvPr id="8" name="TextBox 7"/>
          <p:cNvSpPr txBox="1"/>
          <p:nvPr/>
        </p:nvSpPr>
        <p:spPr>
          <a:xfrm>
            <a:off x="5173884" y="1425355"/>
            <a:ext cx="3808070" cy="3204518"/>
          </a:xfrm>
          <a:prstGeom prst="rect">
            <a:avLst/>
          </a:prstGeom>
        </p:spPr>
        <p:txBody>
          <a:bodyPr wrap="square" rtlCol="0">
            <a:noAutofit/>
          </a:bodyPr>
          <a:lstStyle/>
          <a:p>
            <a:pPr algn="l"/>
            <a:r>
              <a:rPr lang="en-US" dirty="0">
                <a:solidFill>
                  <a:schemeClr val="tx2"/>
                </a:solidFill>
                <a:latin typeface="Arial" charset="0"/>
                <a:ea typeface="Arial" charset="0"/>
                <a:cs typeface="Arial" charset="0"/>
              </a:rPr>
              <a:t>Pros</a:t>
            </a:r>
          </a:p>
          <a:p>
            <a:pPr marL="285750" indent="-285750" algn="l">
              <a:buFontTx/>
              <a:buChar char="-"/>
            </a:pPr>
            <a:r>
              <a:rPr lang="en-US" dirty="0">
                <a:solidFill>
                  <a:schemeClr val="tx2"/>
                </a:solidFill>
                <a:latin typeface="Arial" charset="0"/>
                <a:ea typeface="Arial" charset="0"/>
                <a:cs typeface="Arial" charset="0"/>
              </a:rPr>
              <a:t>Ready Out of the Box</a:t>
            </a:r>
          </a:p>
          <a:p>
            <a:pPr marL="285750" indent="-285750" algn="l">
              <a:buFontTx/>
              <a:buChar char="-"/>
            </a:pPr>
            <a:r>
              <a:rPr lang="en-US" dirty="0">
                <a:solidFill>
                  <a:schemeClr val="tx2"/>
                </a:solidFill>
                <a:latin typeface="Arial" charset="0"/>
                <a:ea typeface="Arial" charset="0"/>
                <a:cs typeface="Arial" charset="0"/>
              </a:rPr>
              <a:t>My Saved Queries Widget</a:t>
            </a:r>
          </a:p>
          <a:p>
            <a:pPr marL="285750" indent="-285750" algn="l">
              <a:buFontTx/>
              <a:buChar char="-"/>
            </a:pPr>
            <a:r>
              <a:rPr lang="en-US" dirty="0">
                <a:solidFill>
                  <a:schemeClr val="tx2"/>
                </a:solidFill>
                <a:latin typeface="Arial" charset="0"/>
                <a:ea typeface="Arial" charset="0"/>
                <a:cs typeface="Arial" charset="0"/>
              </a:rPr>
              <a:t>Conforms to myEvolv Security</a:t>
            </a:r>
          </a:p>
          <a:p>
            <a:pPr marL="285750" indent="-285750" algn="l">
              <a:buFontTx/>
              <a:buChar char="-"/>
            </a:pPr>
            <a:endParaRPr lang="en-US" dirty="0">
              <a:solidFill>
                <a:schemeClr val="tx2"/>
              </a:solidFill>
              <a:latin typeface="Arial" charset="0"/>
              <a:ea typeface="Arial" charset="0"/>
              <a:cs typeface="Arial" charset="0"/>
            </a:endParaRPr>
          </a:p>
          <a:p>
            <a:pPr algn="l"/>
            <a:r>
              <a:rPr lang="en-US" dirty="0">
                <a:solidFill>
                  <a:schemeClr val="tx2"/>
                </a:solidFill>
                <a:latin typeface="Arial" charset="0"/>
                <a:ea typeface="Arial" charset="0"/>
                <a:cs typeface="Arial" charset="0"/>
              </a:rPr>
              <a:t>Cons</a:t>
            </a:r>
          </a:p>
          <a:p>
            <a:pPr marL="285750" indent="-285750" algn="l">
              <a:buFontTx/>
              <a:buChar char="-"/>
            </a:pPr>
            <a:r>
              <a:rPr lang="en-US" dirty="0">
                <a:solidFill>
                  <a:schemeClr val="tx2"/>
                </a:solidFill>
                <a:latin typeface="Arial" charset="0"/>
                <a:ea typeface="Arial" charset="0"/>
                <a:cs typeface="Arial" charset="0"/>
              </a:rPr>
              <a:t>Limited to Core Reporting</a:t>
            </a:r>
          </a:p>
          <a:p>
            <a:pPr marL="285750" indent="-285750" algn="l">
              <a:buFontTx/>
              <a:buChar char="-"/>
            </a:pPr>
            <a:r>
              <a:rPr lang="en-US" dirty="0">
                <a:solidFill>
                  <a:schemeClr val="tx2"/>
                </a:solidFill>
                <a:latin typeface="Arial" charset="0"/>
                <a:ea typeface="Arial" charset="0"/>
                <a:cs typeface="Arial" charset="0"/>
              </a:rPr>
              <a:t>Severely Limited Customizability</a:t>
            </a:r>
          </a:p>
          <a:p>
            <a:pPr marL="285750" indent="-285750" algn="l">
              <a:buFontTx/>
              <a:buChar char="-"/>
            </a:pPr>
            <a:r>
              <a:rPr lang="en-US" dirty="0">
                <a:solidFill>
                  <a:schemeClr val="tx2"/>
                </a:solidFill>
                <a:latin typeface="Arial" charset="0"/>
                <a:ea typeface="Arial" charset="0"/>
                <a:cs typeface="Arial" charset="0"/>
              </a:rPr>
              <a:t>May Never See Any New</a:t>
            </a:r>
          </a:p>
          <a:p>
            <a:pPr marL="285750" indent="-285750" algn="l">
              <a:buFontTx/>
              <a:buChar char="-"/>
            </a:pPr>
            <a:endParaRPr lang="en-US"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4033323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netsmart logo png">
            <a:extLst>
              <a:ext uri="{FF2B5EF4-FFF2-40B4-BE49-F238E27FC236}">
                <a16:creationId xmlns:a16="http://schemas.microsoft.com/office/drawing/2014/main" id="{1C5CDD01-2F16-42D8-B65B-3031F359DC48}"/>
              </a:ext>
            </a:extLst>
          </p:cNvPr>
          <p:cNvPicPr>
            <a:picLocks noChangeAspect="1" noChangeArrowheads="1"/>
          </p:cNvPicPr>
          <p:nvPr/>
        </p:nvPicPr>
        <p:blipFill rotWithShape="1">
          <a:blip r:embed="rId3">
            <a:duotone>
              <a:prstClr val="black"/>
              <a:schemeClr val="accent5">
                <a:tint val="45000"/>
                <a:satMod val="400000"/>
              </a:schemeClr>
            </a:duotone>
            <a:alphaModFix amt="15000"/>
            <a:extLst>
              <a:ext uri="{28A0092B-C50C-407E-A947-70E740481C1C}">
                <a14:useLocalDpi xmlns:a14="http://schemas.microsoft.com/office/drawing/2010/main" val="0"/>
              </a:ext>
            </a:extLst>
          </a:blip>
          <a:srcRect r="67556"/>
          <a:stretch/>
        </p:blipFill>
        <p:spPr bwMode="auto">
          <a:xfrm>
            <a:off x="326959" y="108665"/>
            <a:ext cx="8697571" cy="48923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F79D91E-F42B-4230-B095-1075C7C61720}"/>
              </a:ext>
            </a:extLst>
          </p:cNvPr>
          <p:cNvSpPr>
            <a:spLocks noGrp="1"/>
          </p:cNvSpPr>
          <p:nvPr>
            <p:ph type="title"/>
          </p:nvPr>
        </p:nvSpPr>
        <p:spPr>
          <a:xfrm>
            <a:off x="484583" y="339538"/>
            <a:ext cx="8382325" cy="609505"/>
          </a:xfrm>
        </p:spPr>
        <p:txBody>
          <a:bodyPr/>
          <a:lstStyle/>
          <a:p>
            <a:r>
              <a:rPr lang="en-US" sz="2800" b="1" dirty="0">
                <a:effectLst>
                  <a:outerShdw blurRad="38100" dist="38100" dir="2700000" algn="tl">
                    <a:srgbClr val="000000">
                      <a:alpha val="43137"/>
                    </a:srgbClr>
                  </a:outerShdw>
                </a:effectLst>
              </a:rPr>
              <a:t>Netsmart’s myEvolv Data Insight Report Writer</a:t>
            </a:r>
          </a:p>
        </p:txBody>
      </p:sp>
      <p:sp>
        <p:nvSpPr>
          <p:cNvPr id="3" name="Content Placeholder 2">
            <a:extLst>
              <a:ext uri="{FF2B5EF4-FFF2-40B4-BE49-F238E27FC236}">
                <a16:creationId xmlns:a16="http://schemas.microsoft.com/office/drawing/2014/main" id="{46A60B90-319D-44B4-B6C7-90C3CA8D8441}"/>
              </a:ext>
            </a:extLst>
          </p:cNvPr>
          <p:cNvSpPr>
            <a:spLocks noGrp="1"/>
          </p:cNvSpPr>
          <p:nvPr>
            <p:ph idx="1"/>
          </p:nvPr>
        </p:nvSpPr>
        <p:spPr>
          <a:xfrm>
            <a:off x="331858" y="1015853"/>
            <a:ext cx="8382325" cy="3527794"/>
          </a:xfrm>
        </p:spPr>
        <p:txBody>
          <a:bodyPr/>
          <a:lstStyle/>
          <a:p>
            <a:r>
              <a:rPr lang="en-US" sz="2400" b="1" dirty="0">
                <a:solidFill>
                  <a:srgbClr val="FF0000"/>
                </a:solidFill>
              </a:rPr>
              <a:t>Overview; </a:t>
            </a:r>
            <a:r>
              <a:rPr lang="en-US" sz="2400" dirty="0"/>
              <a:t>Data Insight Reporting tool gives you the power to report out on data that resides in MyEvolv, not just with numbers, but with eye-catching charts and graphs that bring the data to life. You are able to change the filters to provide flexibility and meet your ever-changing information needs.</a:t>
            </a:r>
          </a:p>
          <a:p>
            <a:r>
              <a:rPr lang="en-US" sz="2400" b="1" dirty="0">
                <a:solidFill>
                  <a:srgbClr val="FF0000"/>
                </a:solidFill>
              </a:rPr>
              <a:t>Pros; </a:t>
            </a:r>
            <a:r>
              <a:rPr lang="en-US" sz="2400" dirty="0"/>
              <a:t>Simple to use</a:t>
            </a:r>
            <a:r>
              <a:rPr lang="en-US" sz="2400" b="1" dirty="0">
                <a:solidFill>
                  <a:srgbClr val="FF0000"/>
                </a:solidFill>
              </a:rPr>
              <a:t> </a:t>
            </a:r>
          </a:p>
          <a:p>
            <a:r>
              <a:rPr lang="en-US" sz="2400" b="1" dirty="0">
                <a:solidFill>
                  <a:srgbClr val="FF0000"/>
                </a:solidFill>
              </a:rPr>
              <a:t>Cons; </a:t>
            </a:r>
            <a:r>
              <a:rPr lang="en-US" sz="2400" dirty="0"/>
              <a:t>Does not have analytics and visualizing features</a:t>
            </a:r>
            <a:r>
              <a:rPr lang="en-US" sz="2400" b="1" dirty="0">
                <a:solidFill>
                  <a:srgbClr val="FF0000"/>
                </a:solidFill>
              </a:rPr>
              <a:t> </a:t>
            </a:r>
          </a:p>
          <a:p>
            <a:r>
              <a:rPr lang="en-US" sz="2400" b="1" dirty="0">
                <a:solidFill>
                  <a:srgbClr val="FF0000"/>
                </a:solidFill>
              </a:rPr>
              <a:t>Learning/Resources; </a:t>
            </a:r>
            <a:r>
              <a:rPr lang="en-US" sz="2400" dirty="0"/>
              <a:t>Netsmart wiki</a:t>
            </a:r>
            <a:endParaRPr lang="en-US" sz="2400" b="1" dirty="0">
              <a:solidFill>
                <a:srgbClr val="FF0000"/>
              </a:solidFill>
            </a:endParaRPr>
          </a:p>
          <a:p>
            <a:endParaRPr lang="en-US" sz="2400" b="1" dirty="0">
              <a:solidFill>
                <a:srgbClr val="FF0000"/>
              </a:solidFill>
            </a:endParaRPr>
          </a:p>
        </p:txBody>
      </p:sp>
      <p:sp>
        <p:nvSpPr>
          <p:cNvPr id="5" name="Slide Number Placeholder 4">
            <a:extLst>
              <a:ext uri="{FF2B5EF4-FFF2-40B4-BE49-F238E27FC236}">
                <a16:creationId xmlns:a16="http://schemas.microsoft.com/office/drawing/2014/main" id="{FBC2A441-6E76-495E-9F8C-D01189A34C77}"/>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29625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6302-986F-4B93-93CA-14F46667A8BE}"/>
              </a:ext>
            </a:extLst>
          </p:cNvPr>
          <p:cNvSpPr>
            <a:spLocks noGrp="1"/>
          </p:cNvSpPr>
          <p:nvPr>
            <p:ph type="title"/>
          </p:nvPr>
        </p:nvSpPr>
        <p:spPr>
          <a:xfrm>
            <a:off x="2603018" y="134524"/>
            <a:ext cx="5440488" cy="1017061"/>
          </a:xfrm>
        </p:spPr>
        <p:txBody>
          <a:bodyPr/>
          <a:lstStyle/>
          <a:p>
            <a:r>
              <a:rPr lang="en-US" sz="3200" b="1" dirty="0">
                <a:effectLst>
                  <a:outerShdw blurRad="38100" dist="38100" dir="2700000" algn="tl">
                    <a:srgbClr val="000000">
                      <a:alpha val="43137"/>
                    </a:srgbClr>
                  </a:outerShdw>
                </a:effectLst>
              </a:rPr>
              <a:t>Reporting Services (SSRS)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 Report Builder 3.0</a:t>
            </a:r>
            <a:endParaRPr lang="en-US" sz="3200" dirty="0"/>
          </a:p>
        </p:txBody>
      </p:sp>
      <p:sp>
        <p:nvSpPr>
          <p:cNvPr id="5" name="Slide Number Placeholder 4">
            <a:extLst>
              <a:ext uri="{FF2B5EF4-FFF2-40B4-BE49-F238E27FC236}">
                <a16:creationId xmlns:a16="http://schemas.microsoft.com/office/drawing/2014/main" id="{BDC2BE0A-314B-4583-AF7D-61306D7CBDC9}"/>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17</a:t>
            </a:fld>
            <a:endParaRPr lang="en-US" dirty="0">
              <a:solidFill>
                <a:schemeClr val="bg1"/>
              </a:solidFill>
            </a:endParaRPr>
          </a:p>
        </p:txBody>
      </p:sp>
      <p:pic>
        <p:nvPicPr>
          <p:cNvPr id="1028" name="Picture 4" descr="Related image">
            <a:extLst>
              <a:ext uri="{FF2B5EF4-FFF2-40B4-BE49-F238E27FC236}">
                <a16:creationId xmlns:a16="http://schemas.microsoft.com/office/drawing/2014/main" id="{A67B3410-05AA-44F6-9CD6-75698B3C9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29" y="-265527"/>
            <a:ext cx="3042856" cy="162285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71025" y="2569622"/>
            <a:ext cx="4054676" cy="2257063"/>
          </a:xfrm>
        </p:spPr>
        <p:txBody>
          <a:bodyPr/>
          <a:lstStyle/>
          <a:p>
            <a:pPr marL="0" indent="0" algn="ctr">
              <a:buNone/>
            </a:pPr>
            <a:r>
              <a:rPr lang="en-US" u="sng" dirty="0"/>
              <a:t>Self-Hosted</a:t>
            </a:r>
          </a:p>
          <a:p>
            <a:pPr marL="0" indent="0" algn="ctr">
              <a:buNone/>
            </a:pPr>
            <a:r>
              <a:rPr lang="en-US" sz="2000" dirty="0"/>
              <a:t>Agency Active Directory</a:t>
            </a:r>
          </a:p>
          <a:p>
            <a:pPr marL="0" indent="0" algn="ctr">
              <a:buNone/>
            </a:pPr>
            <a:r>
              <a:rPr lang="en-US" sz="2000" dirty="0"/>
              <a:t>E-Mail Subscriptions</a:t>
            </a:r>
          </a:p>
          <a:p>
            <a:pPr marL="0" indent="0" algn="ctr">
              <a:buNone/>
            </a:pPr>
            <a:r>
              <a:rPr lang="en-US" sz="2000" dirty="0"/>
              <a:t>SharePoint Integration</a:t>
            </a:r>
          </a:p>
          <a:p>
            <a:pPr marL="0" indent="0" algn="ctr">
              <a:buNone/>
            </a:pPr>
            <a:r>
              <a:rPr lang="en-US" sz="2000" dirty="0"/>
              <a:t>Non-Netsmart Data Sources</a:t>
            </a:r>
          </a:p>
        </p:txBody>
      </p:sp>
      <p:sp>
        <p:nvSpPr>
          <p:cNvPr id="6" name="TextBox 5"/>
          <p:cNvSpPr txBox="1"/>
          <p:nvPr/>
        </p:nvSpPr>
        <p:spPr>
          <a:xfrm>
            <a:off x="173620" y="1167929"/>
            <a:ext cx="8704162" cy="1494248"/>
          </a:xfrm>
          <a:prstGeom prst="rect">
            <a:avLst/>
          </a:prstGeom>
        </p:spPr>
        <p:txBody>
          <a:bodyPr wrap="square" rtlCol="0">
            <a:noAutofit/>
          </a:bodyPr>
          <a:lstStyle/>
          <a:p>
            <a:pPr algn="l"/>
            <a:r>
              <a:rPr lang="en-US" dirty="0">
                <a:solidFill>
                  <a:srgbClr val="EBEBEB"/>
                </a:solidFill>
                <a:latin typeface="Arial" charset="0"/>
                <a:ea typeface="Arial" charset="0"/>
                <a:cs typeface="Arial" charset="0"/>
              </a:rPr>
              <a:t>SSRS - software that runs on a server, provides the engine for the queries and a portal for users to run reports from.</a:t>
            </a:r>
          </a:p>
          <a:p>
            <a:pPr algn="l"/>
            <a:endParaRPr lang="en-US" dirty="0">
              <a:solidFill>
                <a:srgbClr val="EBEBEB"/>
              </a:solidFill>
              <a:latin typeface="Arial" charset="0"/>
              <a:ea typeface="Arial" charset="0"/>
              <a:cs typeface="Arial" charset="0"/>
            </a:endParaRPr>
          </a:p>
          <a:p>
            <a:pPr algn="l"/>
            <a:r>
              <a:rPr lang="en-US" dirty="0">
                <a:solidFill>
                  <a:srgbClr val="EBEBEB"/>
                </a:solidFill>
                <a:latin typeface="Arial" charset="0"/>
                <a:ea typeface="Arial" charset="0"/>
                <a:cs typeface="Arial" charset="0"/>
              </a:rPr>
              <a:t>Report Builder - report writing software that runs on your own computer and connects to SSRS to create report definitions.</a:t>
            </a:r>
          </a:p>
        </p:txBody>
      </p:sp>
      <p:sp>
        <p:nvSpPr>
          <p:cNvPr id="8" name="Content Placeholder 3"/>
          <p:cNvSpPr txBox="1">
            <a:spLocks/>
          </p:cNvSpPr>
          <p:nvPr/>
        </p:nvSpPr>
        <p:spPr>
          <a:xfrm>
            <a:off x="4676172" y="2585041"/>
            <a:ext cx="4201610" cy="22570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u="sng" dirty="0"/>
              <a:t>Netsmart-Hosted</a:t>
            </a:r>
          </a:p>
          <a:p>
            <a:pPr marL="0" indent="0" algn="ctr">
              <a:buFont typeface="Arial"/>
              <a:buNone/>
            </a:pPr>
            <a:r>
              <a:rPr lang="en-US" sz="2000" strike="sngStrike" dirty="0"/>
              <a:t>Agency Active Directory</a:t>
            </a:r>
          </a:p>
          <a:p>
            <a:pPr marL="0" indent="0" algn="ctr">
              <a:buFont typeface="Arial"/>
              <a:buNone/>
            </a:pPr>
            <a:r>
              <a:rPr lang="en-US" sz="2000" strike="sngStrike" dirty="0"/>
              <a:t>E-Mail Subscriptions</a:t>
            </a:r>
          </a:p>
          <a:p>
            <a:pPr marL="0" indent="0" algn="ctr">
              <a:buFont typeface="Arial"/>
              <a:buNone/>
            </a:pPr>
            <a:r>
              <a:rPr lang="en-US" sz="2000" strike="sngStrike" dirty="0"/>
              <a:t>SharePoint Integration</a:t>
            </a:r>
          </a:p>
          <a:p>
            <a:pPr marL="0" indent="0" algn="ctr">
              <a:buNone/>
            </a:pPr>
            <a:r>
              <a:rPr lang="en-US" sz="2000" strike="sngStrike" dirty="0"/>
              <a:t>Non-Netsmart Data Sources</a:t>
            </a:r>
          </a:p>
          <a:p>
            <a:pPr marL="0" indent="0" algn="ctr">
              <a:buFont typeface="Arial"/>
              <a:buNone/>
            </a:pPr>
            <a:endParaRPr lang="en-US" dirty="0"/>
          </a:p>
        </p:txBody>
      </p:sp>
    </p:spTree>
    <p:extLst>
      <p:ext uri="{BB962C8B-B14F-4D97-AF65-F5344CB8AC3E}">
        <p14:creationId xmlns:p14="http://schemas.microsoft.com/office/powerpoint/2010/main" val="360211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C6302-986F-4B93-93CA-14F46667A8BE}"/>
              </a:ext>
            </a:extLst>
          </p:cNvPr>
          <p:cNvSpPr>
            <a:spLocks noGrp="1"/>
          </p:cNvSpPr>
          <p:nvPr>
            <p:ph type="title"/>
          </p:nvPr>
        </p:nvSpPr>
        <p:spPr>
          <a:xfrm>
            <a:off x="2649317" y="185152"/>
            <a:ext cx="5440488" cy="1017061"/>
          </a:xfrm>
        </p:spPr>
        <p:txBody>
          <a:bodyPr/>
          <a:lstStyle/>
          <a:p>
            <a:r>
              <a:rPr lang="en-US" sz="3200" b="1" dirty="0">
                <a:effectLst>
                  <a:outerShdw blurRad="38100" dist="38100" dir="2700000" algn="tl">
                    <a:srgbClr val="000000">
                      <a:alpha val="43137"/>
                    </a:srgbClr>
                  </a:outerShdw>
                </a:effectLst>
              </a:rPr>
              <a:t>Reporting Services (SSRS)</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 Report Builder 3.0</a:t>
            </a:r>
            <a:endParaRPr lang="en-US" sz="3200" dirty="0"/>
          </a:p>
        </p:txBody>
      </p:sp>
      <p:sp>
        <p:nvSpPr>
          <p:cNvPr id="5" name="Slide Number Placeholder 4">
            <a:extLst>
              <a:ext uri="{FF2B5EF4-FFF2-40B4-BE49-F238E27FC236}">
                <a16:creationId xmlns:a16="http://schemas.microsoft.com/office/drawing/2014/main" id="{BDC2BE0A-314B-4583-AF7D-61306D7CBDC9}"/>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18</a:t>
            </a:fld>
            <a:endParaRPr lang="en-US" dirty="0">
              <a:solidFill>
                <a:schemeClr val="bg1"/>
              </a:solidFill>
            </a:endParaRPr>
          </a:p>
        </p:txBody>
      </p:sp>
      <p:pic>
        <p:nvPicPr>
          <p:cNvPr id="1028" name="Picture 4" descr="Related image">
            <a:extLst>
              <a:ext uri="{FF2B5EF4-FFF2-40B4-BE49-F238E27FC236}">
                <a16:creationId xmlns:a16="http://schemas.microsoft.com/office/drawing/2014/main" id="{A67B3410-05AA-44F6-9CD6-75698B3C9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29" y="-265527"/>
            <a:ext cx="3042856" cy="162285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1200151"/>
            <a:ext cx="3837008" cy="3394075"/>
          </a:xfrm>
        </p:spPr>
        <p:txBody>
          <a:bodyPr/>
          <a:lstStyle/>
          <a:p>
            <a:pPr marL="0" indent="0" algn="ctr">
              <a:buNone/>
            </a:pPr>
            <a:r>
              <a:rPr lang="en-US" u="sng" dirty="0"/>
              <a:t>Pros</a:t>
            </a:r>
          </a:p>
          <a:p>
            <a:r>
              <a:rPr lang="en-US" sz="2000" dirty="0"/>
              <a:t>Full-featured Report Writer</a:t>
            </a:r>
          </a:p>
          <a:p>
            <a:r>
              <a:rPr lang="en-US" sz="2000" dirty="0"/>
              <a:t>Tons of Resources for Support</a:t>
            </a:r>
          </a:p>
          <a:p>
            <a:r>
              <a:rPr lang="en-US" sz="2000" dirty="0"/>
              <a:t>Direct Link to Reports w/ Parameters (</a:t>
            </a:r>
            <a:r>
              <a:rPr lang="en-US" sz="2000" dirty="0" err="1"/>
              <a:t>Evolv</a:t>
            </a:r>
            <a:r>
              <a:rPr lang="en-US" sz="2000" dirty="0"/>
              <a:t> form integration)</a:t>
            </a:r>
          </a:p>
          <a:p>
            <a:r>
              <a:rPr lang="en-US" sz="2000" dirty="0"/>
              <a:t>Wizards</a:t>
            </a:r>
          </a:p>
          <a:p>
            <a:pPr marL="0" indent="0">
              <a:buNone/>
            </a:pPr>
            <a:endParaRPr lang="en-US" dirty="0"/>
          </a:p>
        </p:txBody>
      </p:sp>
      <p:sp>
        <p:nvSpPr>
          <p:cNvPr id="8" name="Content Placeholder 3"/>
          <p:cNvSpPr txBox="1">
            <a:spLocks/>
          </p:cNvSpPr>
          <p:nvPr/>
        </p:nvSpPr>
        <p:spPr>
          <a:xfrm>
            <a:off x="4753337" y="1203243"/>
            <a:ext cx="3837008" cy="33940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u="sng" dirty="0"/>
              <a:t>Cons</a:t>
            </a:r>
          </a:p>
          <a:p>
            <a:r>
              <a:rPr lang="en-US" sz="2000" dirty="0"/>
              <a:t>Need Read-Only Report Server</a:t>
            </a:r>
          </a:p>
          <a:p>
            <a:r>
              <a:rPr lang="en-US" sz="2000" dirty="0"/>
              <a:t>Day-old Data*</a:t>
            </a:r>
          </a:p>
          <a:p>
            <a:r>
              <a:rPr lang="en-US" sz="2000" dirty="0"/>
              <a:t>Completely myEvolv Agnostic</a:t>
            </a:r>
          </a:p>
          <a:p>
            <a:endParaRPr lang="en-US" dirty="0"/>
          </a:p>
        </p:txBody>
      </p:sp>
    </p:spTree>
    <p:extLst>
      <p:ext uri="{BB962C8B-B14F-4D97-AF65-F5344CB8AC3E}">
        <p14:creationId xmlns:p14="http://schemas.microsoft.com/office/powerpoint/2010/main" val="3653072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Image result for dashboarding png">
            <a:extLst>
              <a:ext uri="{FF2B5EF4-FFF2-40B4-BE49-F238E27FC236}">
                <a16:creationId xmlns:a16="http://schemas.microsoft.com/office/drawing/2014/main" id="{FD1DFB66-291B-429A-AD17-660F1CA8B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69" y="579264"/>
            <a:ext cx="1396410" cy="13964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a:extLst>
              <a:ext uri="{FF2B5EF4-FFF2-40B4-BE49-F238E27FC236}">
                <a16:creationId xmlns:a16="http://schemas.microsoft.com/office/drawing/2014/main" id="{A33AF25E-66DA-4160-88D3-27515532DB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186" y="435264"/>
            <a:ext cx="7248626" cy="44535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CDBCB64-1DDB-40E4-999C-A7A5B389B2EE}"/>
              </a:ext>
            </a:extLst>
          </p:cNvPr>
          <p:cNvSpPr>
            <a:spLocks noGrp="1"/>
          </p:cNvSpPr>
          <p:nvPr>
            <p:ph type="sldNum" sz="quarter" idx="4294967295"/>
          </p:nvPr>
        </p:nvSpPr>
        <p:spPr/>
        <p:txBody>
          <a:bodyPr/>
          <a:lstStyle/>
          <a:p>
            <a:r>
              <a:rPr lang="en-US" dirty="0"/>
              <a:t> </a:t>
            </a:r>
            <a:fld id="{D57F1E4F-1CFF-5643-939E-02111984F565}" type="slidenum">
              <a:rPr lang="en-US" smtClean="0">
                <a:solidFill>
                  <a:schemeClr val="bg1"/>
                </a:solidFill>
              </a:rPr>
              <a:t>19</a:t>
            </a:fld>
            <a:endParaRPr lang="en-US" dirty="0">
              <a:solidFill>
                <a:schemeClr val="bg1"/>
              </a:solidFill>
            </a:endParaRPr>
          </a:p>
        </p:txBody>
      </p:sp>
      <p:pic>
        <p:nvPicPr>
          <p:cNvPr id="3076" name="Picture 4" descr="Image result for dashboarding png">
            <a:extLst>
              <a:ext uri="{FF2B5EF4-FFF2-40B4-BE49-F238E27FC236}">
                <a16:creationId xmlns:a16="http://schemas.microsoft.com/office/drawing/2014/main" id="{B8E662D8-5EEF-470C-B740-F45BD881ED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896" y="1228400"/>
            <a:ext cx="3479836" cy="347983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ashboarding png">
            <a:extLst>
              <a:ext uri="{FF2B5EF4-FFF2-40B4-BE49-F238E27FC236}">
                <a16:creationId xmlns:a16="http://schemas.microsoft.com/office/drawing/2014/main" id="{860F247C-394D-4760-A206-CF866ED730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60" y="2521239"/>
            <a:ext cx="3766495" cy="21869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B3C5E00-1CF3-45C6-8466-52224B9D7A4D}"/>
              </a:ext>
            </a:extLst>
          </p:cNvPr>
          <p:cNvSpPr>
            <a:spLocks noGrp="1"/>
          </p:cNvSpPr>
          <p:nvPr>
            <p:ph type="title"/>
          </p:nvPr>
        </p:nvSpPr>
        <p:spPr>
          <a:xfrm>
            <a:off x="396828" y="1364671"/>
            <a:ext cx="7886700" cy="993775"/>
          </a:xfrm>
        </p:spPr>
        <p:txBody>
          <a:bodyPr/>
          <a:lstStyle/>
          <a:p>
            <a:pPr algn="ctr"/>
            <a:r>
              <a:rPr lang="en-US" sz="7200" b="1" dirty="0">
                <a:solidFill>
                  <a:srgbClr val="FFFF00"/>
                </a:solidFill>
              </a:rPr>
              <a:t>Dashboarding </a:t>
            </a:r>
          </a:p>
        </p:txBody>
      </p:sp>
    </p:spTree>
    <p:extLst>
      <p:ext uri="{BB962C8B-B14F-4D97-AF65-F5344CB8AC3E}">
        <p14:creationId xmlns:p14="http://schemas.microsoft.com/office/powerpoint/2010/main" val="123082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6380-96CE-4551-ABF5-F13D8C107F1B}"/>
              </a:ext>
            </a:extLst>
          </p:cNvPr>
          <p:cNvSpPr>
            <a:spLocks noGrp="1"/>
          </p:cNvSpPr>
          <p:nvPr>
            <p:ph type="title"/>
          </p:nvPr>
        </p:nvSpPr>
        <p:spPr>
          <a:xfrm>
            <a:off x="894109" y="226361"/>
            <a:ext cx="7355779" cy="575765"/>
          </a:xfrm>
        </p:spPr>
        <p:txBody>
          <a:bodyPr/>
          <a:lstStyle/>
          <a:p>
            <a:r>
              <a:rPr lang="en-US" sz="2700" b="1" dirty="0">
                <a:effectLst>
                  <a:outerShdw blurRad="38100" dist="38100" dir="2700000" algn="tl">
                    <a:srgbClr val="000000">
                      <a:alpha val="43137"/>
                    </a:srgbClr>
                  </a:outerShdw>
                </a:effectLst>
              </a:rPr>
              <a:t>Leveraging Data for Actionable Insights 	</a:t>
            </a:r>
          </a:p>
        </p:txBody>
      </p:sp>
      <p:sp>
        <p:nvSpPr>
          <p:cNvPr id="3" name="Content Placeholder 2">
            <a:extLst>
              <a:ext uri="{FF2B5EF4-FFF2-40B4-BE49-F238E27FC236}">
                <a16:creationId xmlns:a16="http://schemas.microsoft.com/office/drawing/2014/main" id="{9D7D347D-BDE4-457C-B94F-D16190433A5C}"/>
              </a:ext>
            </a:extLst>
          </p:cNvPr>
          <p:cNvSpPr>
            <a:spLocks noGrp="1"/>
          </p:cNvSpPr>
          <p:nvPr>
            <p:ph idx="1"/>
          </p:nvPr>
        </p:nvSpPr>
        <p:spPr>
          <a:xfrm>
            <a:off x="663260" y="1995045"/>
            <a:ext cx="7386036" cy="1693911"/>
          </a:xfrm>
        </p:spPr>
        <p:txBody>
          <a:bodyPr numCol="2">
            <a:normAutofit fontScale="40000" lnSpcReduction="20000"/>
          </a:bodyPr>
          <a:lstStyle/>
          <a:p>
            <a:r>
              <a:rPr lang="en-US" sz="3400" b="1" dirty="0">
                <a:solidFill>
                  <a:srgbClr val="FF0000"/>
                </a:solidFill>
                <a:effectLst>
                  <a:outerShdw blurRad="38100" dist="38100" dir="2700000" algn="tl">
                    <a:srgbClr val="000000">
                      <a:alpha val="43137"/>
                    </a:srgbClr>
                  </a:outerShdw>
                </a:effectLst>
              </a:rPr>
              <a:t>Reporting Approaches</a:t>
            </a:r>
          </a:p>
          <a:p>
            <a:pPr lvl="2"/>
            <a:r>
              <a:rPr lang="en-US" sz="3400" dirty="0"/>
              <a:t>Development of Questions</a:t>
            </a:r>
          </a:p>
          <a:p>
            <a:pPr lvl="3"/>
            <a:r>
              <a:rPr lang="en-US" sz="3400" dirty="0"/>
              <a:t>KPQs</a:t>
            </a:r>
          </a:p>
          <a:p>
            <a:pPr lvl="3"/>
            <a:r>
              <a:rPr lang="en-US" sz="3400" dirty="0"/>
              <a:t>KPIs</a:t>
            </a:r>
          </a:p>
          <a:p>
            <a:pPr lvl="2"/>
            <a:r>
              <a:rPr lang="en-US" sz="3400" dirty="0"/>
              <a:t>Reporting Platforms</a:t>
            </a:r>
          </a:p>
          <a:p>
            <a:pPr lvl="3"/>
            <a:r>
              <a:rPr lang="en-US" sz="3400" dirty="0"/>
              <a:t>Data </a:t>
            </a:r>
            <a:r>
              <a:rPr lang="en-US" sz="3400" dirty="0" smtClean="0"/>
              <a:t>Insight</a:t>
            </a:r>
            <a:endParaRPr lang="en-US" sz="3400" dirty="0"/>
          </a:p>
          <a:p>
            <a:pPr lvl="3"/>
            <a:r>
              <a:rPr lang="en-US" sz="3400" dirty="0"/>
              <a:t>SQL Queries</a:t>
            </a:r>
          </a:p>
          <a:p>
            <a:r>
              <a:rPr lang="en-US" sz="3400" b="1" dirty="0">
                <a:solidFill>
                  <a:srgbClr val="FF0000"/>
                </a:solidFill>
                <a:effectLst>
                  <a:outerShdw blurRad="38100" dist="38100" dir="2700000" algn="tl">
                    <a:srgbClr val="000000">
                      <a:alpha val="43137"/>
                    </a:srgbClr>
                  </a:outerShdw>
                </a:effectLst>
              </a:rPr>
              <a:t>Dashboarding Approaches</a:t>
            </a:r>
          </a:p>
          <a:p>
            <a:pPr lvl="1"/>
            <a:r>
              <a:rPr lang="en-US" sz="3400" dirty="0">
                <a:effectLst>
                  <a:outerShdw blurRad="38100" dist="38100" dir="2700000" algn="tl">
                    <a:srgbClr val="000000">
                      <a:alpha val="43137"/>
                    </a:srgbClr>
                  </a:outerShdw>
                </a:effectLst>
              </a:rPr>
              <a:t>Visualization</a:t>
            </a:r>
          </a:p>
          <a:p>
            <a:pPr lvl="1"/>
            <a:r>
              <a:rPr lang="en-US" sz="3400" dirty="0">
                <a:effectLst>
                  <a:outerShdw blurRad="38100" dist="38100" dir="2700000" algn="tl">
                    <a:srgbClr val="000000">
                      <a:alpha val="43137"/>
                    </a:srgbClr>
                  </a:outerShdw>
                </a:effectLst>
              </a:rPr>
              <a:t>Data Analysis</a:t>
            </a:r>
          </a:p>
          <a:p>
            <a:pPr lvl="1"/>
            <a:r>
              <a:rPr lang="en-US" sz="3400" dirty="0">
                <a:effectLst>
                  <a:outerShdw blurRad="38100" dist="38100" dir="2700000" algn="tl">
                    <a:srgbClr val="000000">
                      <a:alpha val="43137"/>
                    </a:srgbClr>
                  </a:outerShdw>
                </a:effectLst>
              </a:rPr>
              <a:t>KPIs</a:t>
            </a:r>
          </a:p>
          <a:p>
            <a:pPr lvl="1"/>
            <a:r>
              <a:rPr lang="en-US" sz="3400" dirty="0">
                <a:effectLst>
                  <a:outerShdw blurRad="38100" dist="38100" dir="2700000" algn="tl">
                    <a:srgbClr val="000000">
                      <a:alpha val="43137"/>
                    </a:srgbClr>
                  </a:outerShdw>
                </a:effectLst>
              </a:rPr>
              <a:t>Mapping </a:t>
            </a:r>
            <a:endParaRPr lang="en-US" sz="3400" dirty="0"/>
          </a:p>
          <a:p>
            <a:pPr lvl="1"/>
            <a:endParaRPr lang="en-US" dirty="0"/>
          </a:p>
          <a:p>
            <a:pPr lvl="3"/>
            <a:endParaRPr lang="en-US" dirty="0"/>
          </a:p>
        </p:txBody>
      </p:sp>
      <p:sp>
        <p:nvSpPr>
          <p:cNvPr id="6" name="Slide Number Placeholder 5">
            <a:extLst>
              <a:ext uri="{FF2B5EF4-FFF2-40B4-BE49-F238E27FC236}">
                <a16:creationId xmlns:a16="http://schemas.microsoft.com/office/drawing/2014/main" id="{E022D689-5DED-41D3-9878-30A1DD1075FB}"/>
              </a:ext>
            </a:extLst>
          </p:cNvPr>
          <p:cNvSpPr>
            <a:spLocks noGrp="1"/>
          </p:cNvSpPr>
          <p:nvPr>
            <p:ph type="sldNum" sz="quarter" idx="12"/>
          </p:nvPr>
        </p:nvSpPr>
        <p:spPr/>
        <p:txBody>
          <a:bodyPr/>
          <a:lstStyle/>
          <a:p>
            <a:r>
              <a:rPr lang="en-US" dirty="0">
                <a:solidFill>
                  <a:schemeClr val="bg1"/>
                </a:solidFill>
              </a:rPr>
              <a:t> </a:t>
            </a:r>
            <a:fld id="{D57F1E4F-1CFF-5643-939E-02111984F565}" type="slidenum">
              <a:rPr lang="en-US" smtClean="0">
                <a:solidFill>
                  <a:schemeClr val="bg1"/>
                </a:solidFill>
              </a:rPr>
              <a:t>2</a:t>
            </a:fld>
            <a:endParaRPr lang="en-US" dirty="0">
              <a:solidFill>
                <a:schemeClr val="bg1"/>
              </a:solidFill>
            </a:endParaRPr>
          </a:p>
        </p:txBody>
      </p:sp>
      <p:graphicFrame>
        <p:nvGraphicFramePr>
          <p:cNvPr id="4" name="Table 3">
            <a:extLst>
              <a:ext uri="{FF2B5EF4-FFF2-40B4-BE49-F238E27FC236}">
                <a16:creationId xmlns:a16="http://schemas.microsoft.com/office/drawing/2014/main" id="{9FD7EDBF-C990-440D-9A8E-D75BF6A47ED7}"/>
              </a:ext>
            </a:extLst>
          </p:cNvPr>
          <p:cNvGraphicFramePr>
            <a:graphicFrameLocks noGrp="1"/>
          </p:cNvGraphicFramePr>
          <p:nvPr>
            <p:extLst>
              <p:ext uri="{D42A27DB-BD31-4B8C-83A1-F6EECF244321}">
                <p14:modId xmlns:p14="http://schemas.microsoft.com/office/powerpoint/2010/main" val="924450116"/>
              </p:ext>
            </p:extLst>
          </p:nvPr>
        </p:nvGraphicFramePr>
        <p:xfrm>
          <a:off x="221470" y="3688956"/>
          <a:ext cx="8558009" cy="728497"/>
        </p:xfrm>
        <a:graphic>
          <a:graphicData uri="http://schemas.openxmlformats.org/drawingml/2006/table">
            <a:tbl>
              <a:tblPr firstRow="1" firstCol="1" bandRow="1">
                <a:tableStyleId>{5C22544A-7EE6-4342-B048-85BDC9FD1C3A}</a:tableStyleId>
              </a:tblPr>
              <a:tblGrid>
                <a:gridCol w="1804398">
                  <a:extLst>
                    <a:ext uri="{9D8B030D-6E8A-4147-A177-3AD203B41FA5}">
                      <a16:colId xmlns:a16="http://schemas.microsoft.com/office/drawing/2014/main" val="4093902199"/>
                    </a:ext>
                  </a:extLst>
                </a:gridCol>
                <a:gridCol w="786203">
                  <a:extLst>
                    <a:ext uri="{9D8B030D-6E8A-4147-A177-3AD203B41FA5}">
                      <a16:colId xmlns:a16="http://schemas.microsoft.com/office/drawing/2014/main" val="2105357790"/>
                    </a:ext>
                  </a:extLst>
                </a:gridCol>
                <a:gridCol w="2020036">
                  <a:extLst>
                    <a:ext uri="{9D8B030D-6E8A-4147-A177-3AD203B41FA5}">
                      <a16:colId xmlns:a16="http://schemas.microsoft.com/office/drawing/2014/main" val="1245860960"/>
                    </a:ext>
                  </a:extLst>
                </a:gridCol>
                <a:gridCol w="1262130">
                  <a:extLst>
                    <a:ext uri="{9D8B030D-6E8A-4147-A177-3AD203B41FA5}">
                      <a16:colId xmlns:a16="http://schemas.microsoft.com/office/drawing/2014/main" val="1375400557"/>
                    </a:ext>
                  </a:extLst>
                </a:gridCol>
                <a:gridCol w="1383496">
                  <a:extLst>
                    <a:ext uri="{9D8B030D-6E8A-4147-A177-3AD203B41FA5}">
                      <a16:colId xmlns:a16="http://schemas.microsoft.com/office/drawing/2014/main" val="2428742587"/>
                    </a:ext>
                  </a:extLst>
                </a:gridCol>
                <a:gridCol w="1301746">
                  <a:extLst>
                    <a:ext uri="{9D8B030D-6E8A-4147-A177-3AD203B41FA5}">
                      <a16:colId xmlns:a16="http://schemas.microsoft.com/office/drawing/2014/main" val="280084348"/>
                    </a:ext>
                  </a:extLst>
                </a:gridCol>
              </a:tblGrid>
              <a:tr h="323776">
                <a:tc>
                  <a:txBody>
                    <a:bodyPr/>
                    <a:lstStyle/>
                    <a:p>
                      <a:pPr marL="0" marR="0" algn="ctr">
                        <a:spcBef>
                          <a:spcPts val="0"/>
                        </a:spcBef>
                        <a:spcAft>
                          <a:spcPts val="0"/>
                        </a:spcAft>
                      </a:pPr>
                      <a:r>
                        <a:rPr lang="en-US" sz="900" dirty="0">
                          <a:effectLst/>
                        </a:rPr>
                        <a:t>Session Title</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Duration</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Session Description</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Learning Objective 1</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Learning Objective 2</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Learning Objective 3</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2876592838"/>
                  </a:ext>
                </a:extLst>
              </a:tr>
              <a:tr h="404721">
                <a:tc>
                  <a:txBody>
                    <a:bodyPr/>
                    <a:lstStyle/>
                    <a:p>
                      <a:pPr marL="0" marR="0">
                        <a:spcBef>
                          <a:spcPts val="0"/>
                        </a:spcBef>
                        <a:spcAft>
                          <a:spcPts val="0"/>
                        </a:spcAft>
                      </a:pPr>
                      <a:r>
                        <a:rPr lang="en-US" sz="900" dirty="0">
                          <a:effectLst/>
                        </a:rPr>
                        <a:t>Reporting/Dashboarding</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2 hrs.</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lgn="ctr">
                        <a:spcBef>
                          <a:spcPts val="0"/>
                        </a:spcBef>
                        <a:spcAft>
                          <a:spcPts val="0"/>
                        </a:spcAft>
                      </a:pPr>
                      <a:r>
                        <a:rPr lang="en-US" sz="900" dirty="0">
                          <a:effectLst/>
                        </a:rPr>
                        <a:t>To include Q&amp;A and live case scenario/s submitted by members</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spcBef>
                          <a:spcPts val="0"/>
                        </a:spcBef>
                        <a:spcAft>
                          <a:spcPts val="0"/>
                        </a:spcAft>
                      </a:pPr>
                      <a:r>
                        <a:rPr lang="en-US" sz="900" dirty="0">
                          <a:effectLst/>
                        </a:rPr>
                        <a:t>Tools Feedback</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spcBef>
                          <a:spcPts val="0"/>
                        </a:spcBef>
                        <a:spcAft>
                          <a:spcPts val="0"/>
                        </a:spcAft>
                      </a:pPr>
                      <a:r>
                        <a:rPr lang="en-US" sz="900" dirty="0">
                          <a:effectLst/>
                        </a:rPr>
                        <a:t>SQL codes commonly used</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tc>
                  <a:txBody>
                    <a:bodyPr/>
                    <a:lstStyle/>
                    <a:p>
                      <a:pPr marL="0" marR="0">
                        <a:spcBef>
                          <a:spcPts val="0"/>
                        </a:spcBef>
                        <a:spcAft>
                          <a:spcPts val="0"/>
                        </a:spcAft>
                      </a:pPr>
                      <a:r>
                        <a:rPr lang="en-US" sz="900" dirty="0">
                          <a:effectLst/>
                        </a:rPr>
                        <a:t>Lessons Learned</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txBody>
                  <a:tcPr marL="51435" marR="51435" marT="0" marB="0" anchor="ctr"/>
                </a:tc>
                <a:extLst>
                  <a:ext uri="{0D108BD9-81ED-4DB2-BD59-A6C34878D82A}">
                    <a16:rowId xmlns:a16="http://schemas.microsoft.com/office/drawing/2014/main" val="4269449675"/>
                  </a:ext>
                </a:extLst>
              </a:tr>
            </a:tbl>
          </a:graphicData>
        </a:graphic>
      </p:graphicFrame>
      <p:sp>
        <p:nvSpPr>
          <p:cNvPr id="7" name="TextBox 6">
            <a:extLst>
              <a:ext uri="{FF2B5EF4-FFF2-40B4-BE49-F238E27FC236}">
                <a16:creationId xmlns:a16="http://schemas.microsoft.com/office/drawing/2014/main" id="{7962A07E-A024-4EA3-8137-C340FF3275F8}"/>
              </a:ext>
            </a:extLst>
          </p:cNvPr>
          <p:cNvSpPr txBox="1"/>
          <p:nvPr/>
        </p:nvSpPr>
        <p:spPr>
          <a:xfrm>
            <a:off x="372797" y="1068296"/>
            <a:ext cx="8139448" cy="784830"/>
          </a:xfrm>
          <a:prstGeom prst="rect">
            <a:avLst/>
          </a:prstGeom>
          <a:noFill/>
        </p:spPr>
        <p:txBody>
          <a:bodyPr wrap="square" rtlCol="0">
            <a:spAutoFit/>
          </a:bodyPr>
          <a:lstStyle/>
          <a:p>
            <a:pPr algn="ctr"/>
            <a:r>
              <a:rPr lang="en-US" sz="1500" b="1" dirty="0">
                <a:solidFill>
                  <a:srgbClr val="FFFF00"/>
                </a:solidFill>
                <a:effectLst>
                  <a:outerShdw blurRad="38100" dist="38100" dir="2700000" algn="tl">
                    <a:srgbClr val="000000">
                      <a:alpha val="43137"/>
                    </a:srgbClr>
                  </a:outerShdw>
                </a:effectLst>
              </a:rPr>
              <a:t>Presentation Goals:</a:t>
            </a:r>
            <a:r>
              <a:rPr lang="en-US" sz="1500" dirty="0">
                <a:solidFill>
                  <a:srgbClr val="FFFF00"/>
                </a:solidFill>
              </a:rPr>
              <a:t> Participants for the </a:t>
            </a:r>
            <a:r>
              <a:rPr lang="en-US" sz="1500" i="1" dirty="0">
                <a:solidFill>
                  <a:srgbClr val="FFFF00"/>
                </a:solidFill>
              </a:rPr>
              <a:t>Reporting/Dashboarding </a:t>
            </a:r>
            <a:r>
              <a:rPr lang="en-US" sz="1500" dirty="0">
                <a:solidFill>
                  <a:srgbClr val="FFFF00"/>
                </a:solidFill>
              </a:rPr>
              <a:t>session will understand the differences between these approaches and how to utilize visualization tools to achieve agency goals and outcomes.   </a:t>
            </a:r>
          </a:p>
        </p:txBody>
      </p:sp>
    </p:spTree>
    <p:extLst>
      <p:ext uri="{BB962C8B-B14F-4D97-AF65-F5344CB8AC3E}">
        <p14:creationId xmlns:p14="http://schemas.microsoft.com/office/powerpoint/2010/main" val="2419275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A screenshot of a cell phone&#10;&#10;Description generated with very high confidence">
            <a:extLst>
              <a:ext uri="{FF2B5EF4-FFF2-40B4-BE49-F238E27FC236}">
                <a16:creationId xmlns:a16="http://schemas.microsoft.com/office/drawing/2014/main" id="{170B8DD8-0307-4ED4-BAA4-10B72D1AB175}"/>
              </a:ext>
            </a:extLst>
          </p:cNvPr>
          <p:cNvPicPr>
            <a:picLocks noGrp="1" noChangeAspect="1"/>
          </p:cNvPicPr>
          <p:nvPr>
            <p:ph idx="1"/>
          </p:nvPr>
        </p:nvPicPr>
        <p:blipFill>
          <a:blip r:embed="rId3"/>
          <a:stretch>
            <a:fillRect/>
          </a:stretch>
        </p:blipFill>
        <p:spPr>
          <a:xfrm>
            <a:off x="1173304" y="1052496"/>
            <a:ext cx="6617281" cy="3394075"/>
          </a:xfrm>
          <a:prstGeom prst="rect">
            <a:avLst/>
          </a:prstGeom>
        </p:spPr>
      </p:pic>
      <p:sp>
        <p:nvSpPr>
          <p:cNvPr id="3" name="Slide Number Placeholder 2">
            <a:extLst>
              <a:ext uri="{FF2B5EF4-FFF2-40B4-BE49-F238E27FC236}">
                <a16:creationId xmlns:a16="http://schemas.microsoft.com/office/drawing/2014/main" id="{7569265A-9DB7-46FA-A899-344620B06ADA}"/>
              </a:ext>
            </a:extLst>
          </p:cNvPr>
          <p:cNvSpPr>
            <a:spLocks noGrp="1"/>
          </p:cNvSpPr>
          <p:nvPr>
            <p:ph type="sldNum" sz="quarter" idx="12"/>
          </p:nvPr>
        </p:nvSpPr>
        <p:spPr/>
        <p:txBody>
          <a:bodyPr/>
          <a:lstStyle/>
          <a:p>
            <a:r>
              <a:rPr lang="en-US" dirty="0">
                <a:solidFill>
                  <a:schemeClr val="bg1"/>
                </a:solidFill>
              </a:rPr>
              <a:t> </a:t>
            </a:r>
            <a:fld id="{D57F1E4F-1CFF-5643-939E-02111984F565}" type="slidenum">
              <a:rPr lang="en-US" smtClean="0">
                <a:solidFill>
                  <a:schemeClr val="bg1"/>
                </a:solidFill>
              </a:rPr>
              <a:t>20</a:t>
            </a:fld>
            <a:endParaRPr lang="en-US" dirty="0">
              <a:solidFill>
                <a:schemeClr val="bg1"/>
              </a:solidFill>
            </a:endParaRPr>
          </a:p>
        </p:txBody>
      </p:sp>
      <p:sp>
        <p:nvSpPr>
          <p:cNvPr id="4" name="TextBox 3">
            <a:extLst>
              <a:ext uri="{FF2B5EF4-FFF2-40B4-BE49-F238E27FC236}">
                <a16:creationId xmlns:a16="http://schemas.microsoft.com/office/drawing/2014/main" id="{10D657CD-1DE0-4919-82F9-C6779C86C8CB}"/>
              </a:ext>
            </a:extLst>
          </p:cNvPr>
          <p:cNvSpPr txBox="1"/>
          <p:nvPr/>
        </p:nvSpPr>
        <p:spPr>
          <a:xfrm>
            <a:off x="809546" y="373433"/>
            <a:ext cx="5112515"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Analytics Approaches</a:t>
            </a:r>
          </a:p>
        </p:txBody>
      </p:sp>
    </p:spTree>
    <p:extLst>
      <p:ext uri="{BB962C8B-B14F-4D97-AF65-F5344CB8AC3E}">
        <p14:creationId xmlns:p14="http://schemas.microsoft.com/office/powerpoint/2010/main" val="3103210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B4D4-A465-4987-8CDF-715B59F0BA78}"/>
              </a:ext>
            </a:extLst>
          </p:cNvPr>
          <p:cNvSpPr>
            <a:spLocks noGrp="1"/>
          </p:cNvSpPr>
          <p:nvPr>
            <p:ph type="title"/>
          </p:nvPr>
        </p:nvSpPr>
        <p:spPr>
          <a:xfrm>
            <a:off x="837046" y="97294"/>
            <a:ext cx="6939116" cy="762491"/>
          </a:xfrm>
        </p:spPr>
        <p:txBody>
          <a:bodyPr>
            <a:normAutofit/>
          </a:bodyPr>
          <a:lstStyle/>
          <a:p>
            <a:r>
              <a:rPr lang="en-US" b="1" dirty="0">
                <a:solidFill>
                  <a:srgbClr val="EBEBEB"/>
                </a:solidFill>
                <a:effectLst>
                  <a:outerShdw blurRad="38100" dist="38100" dir="2700000" algn="tl">
                    <a:srgbClr val="000000">
                      <a:alpha val="43137"/>
                    </a:srgbClr>
                  </a:outerShdw>
                </a:effectLst>
              </a:rPr>
              <a:t>Dashboarding Basics</a:t>
            </a:r>
          </a:p>
        </p:txBody>
      </p:sp>
      <p:sp>
        <p:nvSpPr>
          <p:cNvPr id="3" name="Content Placeholder 2">
            <a:extLst>
              <a:ext uri="{FF2B5EF4-FFF2-40B4-BE49-F238E27FC236}">
                <a16:creationId xmlns:a16="http://schemas.microsoft.com/office/drawing/2014/main" id="{7EA093DA-0AF2-4AE7-92C5-D9FBAA8A9FE7}"/>
              </a:ext>
            </a:extLst>
          </p:cNvPr>
          <p:cNvSpPr>
            <a:spLocks noGrp="1"/>
          </p:cNvSpPr>
          <p:nvPr>
            <p:ph idx="1"/>
          </p:nvPr>
        </p:nvSpPr>
        <p:spPr>
          <a:xfrm>
            <a:off x="275573" y="859784"/>
            <a:ext cx="8628496" cy="1847227"/>
          </a:xfrm>
        </p:spPr>
        <p:txBody>
          <a:bodyPr>
            <a:normAutofit lnSpcReduction="10000"/>
          </a:bodyPr>
          <a:lstStyle/>
          <a:p>
            <a:pPr>
              <a:lnSpc>
                <a:spcPct val="90000"/>
              </a:lnSpc>
            </a:pPr>
            <a:r>
              <a:rPr lang="en-US" sz="1800" b="1" dirty="0">
                <a:effectLst>
                  <a:outerShdw blurRad="38100" dist="38100" dir="2700000" algn="tl">
                    <a:srgbClr val="000000">
                      <a:alpha val="43137"/>
                    </a:srgbClr>
                  </a:outerShdw>
                </a:effectLst>
              </a:rPr>
              <a:t>What is the Purpose of a Dashboard?</a:t>
            </a:r>
            <a:r>
              <a:rPr lang="en-US" sz="1800" dirty="0"/>
              <a:t> The whole point of the web-based dashboard is that it lets you visualize the Key Performance Indicators and other strategic data for your organization at a glance. </a:t>
            </a:r>
          </a:p>
          <a:p>
            <a:pPr>
              <a:lnSpc>
                <a:spcPct val="90000"/>
              </a:lnSpc>
            </a:pPr>
            <a:r>
              <a:rPr lang="en-US" sz="1800" b="1" dirty="0">
                <a:effectLst>
                  <a:outerShdw blurRad="38100" dist="38100" dir="2700000" algn="tl">
                    <a:srgbClr val="000000">
                      <a:alpha val="43137"/>
                    </a:srgbClr>
                  </a:outerShdw>
                </a:effectLst>
              </a:rPr>
              <a:t>Why are dashboards important? </a:t>
            </a:r>
            <a:r>
              <a:rPr lang="en-US" sz="1800" dirty="0"/>
              <a:t>Gain quick insights &amp; simplify complex data sets through visualizing data and providing end users with an awareness of current performance.</a:t>
            </a:r>
          </a:p>
          <a:p>
            <a:pPr>
              <a:lnSpc>
                <a:spcPct val="90000"/>
              </a:lnSpc>
            </a:pPr>
            <a:r>
              <a:rPr lang="en-US" sz="1800" dirty="0"/>
              <a:t>Should visualize both High and Low </a:t>
            </a:r>
            <a:r>
              <a:rPr lang="en-US" sz="1800" dirty="0" smtClean="0"/>
              <a:t>KPIs</a:t>
            </a:r>
            <a:endParaRPr lang="en-US" sz="1800" dirty="0"/>
          </a:p>
        </p:txBody>
      </p:sp>
      <p:sp>
        <p:nvSpPr>
          <p:cNvPr id="5" name="Slide Number Placeholder 4">
            <a:extLst>
              <a:ext uri="{FF2B5EF4-FFF2-40B4-BE49-F238E27FC236}">
                <a16:creationId xmlns:a16="http://schemas.microsoft.com/office/drawing/2014/main" id="{BC509BD5-B99D-4117-8A04-1D0B7DB81E4B}"/>
              </a:ext>
            </a:extLst>
          </p:cNvPr>
          <p:cNvSpPr>
            <a:spLocks noGrp="1"/>
          </p:cNvSpPr>
          <p:nvPr>
            <p:ph type="sldNum" sz="quarter" idx="12"/>
          </p:nvPr>
        </p:nvSpPr>
        <p:spPr>
          <a:xfrm>
            <a:off x="68206" y="130066"/>
            <a:ext cx="628649" cy="575765"/>
          </a:xfrm>
        </p:spPr>
        <p:txBody>
          <a:bodyPr>
            <a:normAutofit/>
          </a:bodyPr>
          <a:lstStyle/>
          <a:p>
            <a:pPr>
              <a:spcAft>
                <a:spcPts val="450"/>
              </a:spcAft>
            </a:pPr>
            <a:fld id="{D57F1E4F-1CFF-5643-939E-02111984F565}" type="slidenum">
              <a:rPr lang="en-US">
                <a:solidFill>
                  <a:srgbClr val="FFFFFF"/>
                </a:solidFill>
              </a:rPr>
              <a:pPr>
                <a:spcAft>
                  <a:spcPts val="450"/>
                </a:spcAft>
              </a:pPr>
              <a:t>21</a:t>
            </a:fld>
            <a:endParaRPr lang="en-US" dirty="0">
              <a:solidFill>
                <a:srgbClr val="FFFFFF"/>
              </a:solidFill>
            </a:endParaRPr>
          </a:p>
        </p:txBody>
      </p:sp>
      <p:pic>
        <p:nvPicPr>
          <p:cNvPr id="1026" name="Picture 2" descr="Related image">
            <a:extLst>
              <a:ext uri="{FF2B5EF4-FFF2-40B4-BE49-F238E27FC236}">
                <a16:creationId xmlns:a16="http://schemas.microsoft.com/office/drawing/2014/main" id="{87E1E4EA-B661-41B2-9E30-97437A93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011" y="2571750"/>
            <a:ext cx="5372711" cy="2149084"/>
          </a:xfrm>
          <a:prstGeom prst="rect">
            <a:avLst/>
          </a:prstGeom>
          <a:noFill/>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BE2DDAF-A159-4313-8660-CB428C63B05D}"/>
              </a:ext>
            </a:extLst>
          </p:cNvPr>
          <p:cNvSpPr/>
          <p:nvPr/>
        </p:nvSpPr>
        <p:spPr>
          <a:xfrm>
            <a:off x="239932" y="2707011"/>
            <a:ext cx="2966732" cy="1671227"/>
          </a:xfrm>
          <a:prstGeom prst="rect">
            <a:avLst/>
          </a:prstGeom>
        </p:spPr>
        <p:txBody>
          <a:bodyPr wrap="square">
            <a:spAutoFit/>
          </a:bodyPr>
          <a:lstStyle/>
          <a:p>
            <a:pPr marL="457200" lvl="2" indent="-339725">
              <a:lnSpc>
                <a:spcPct val="90000"/>
              </a:lnSpc>
              <a:buFont typeface="Arial" panose="020B0604020202020204" pitchFamily="34" charset="0"/>
              <a:buChar char="•"/>
            </a:pPr>
            <a:r>
              <a:rPr lang="en-US" sz="1600" b="1" dirty="0">
                <a:solidFill>
                  <a:schemeClr val="bg1"/>
                </a:solidFill>
                <a:effectLst>
                  <a:outerShdw blurRad="38100" dist="38100" dir="2700000" algn="tl">
                    <a:srgbClr val="000000">
                      <a:alpha val="43137"/>
                    </a:srgbClr>
                  </a:outerShdw>
                </a:effectLst>
              </a:rPr>
              <a:t>High KPIs </a:t>
            </a:r>
            <a:r>
              <a:rPr lang="en-US" sz="1600" dirty="0">
                <a:solidFill>
                  <a:schemeClr val="bg1"/>
                </a:solidFill>
              </a:rPr>
              <a:t>focus on overall performance of the enterprise.</a:t>
            </a:r>
          </a:p>
          <a:p>
            <a:pPr marL="457200" lvl="2" indent="-339725">
              <a:lnSpc>
                <a:spcPct val="90000"/>
              </a:lnSpc>
            </a:pPr>
            <a:endParaRPr lang="en-US" sz="1600" dirty="0">
              <a:solidFill>
                <a:schemeClr val="bg1"/>
              </a:solidFill>
            </a:endParaRPr>
          </a:p>
          <a:p>
            <a:pPr marL="457200" lvl="2" indent="-339725">
              <a:lnSpc>
                <a:spcPct val="90000"/>
              </a:lnSpc>
              <a:buFont typeface="Arial" panose="020B0604020202020204" pitchFamily="34" charset="0"/>
              <a:buChar char="•"/>
            </a:pPr>
            <a:r>
              <a:rPr lang="en-US" sz="1600" b="1" dirty="0">
                <a:solidFill>
                  <a:schemeClr val="bg1"/>
                </a:solidFill>
                <a:effectLst>
                  <a:outerShdw blurRad="38100" dist="38100" dir="2700000" algn="tl">
                    <a:srgbClr val="000000">
                      <a:alpha val="43137"/>
                    </a:srgbClr>
                  </a:outerShdw>
                </a:effectLst>
              </a:rPr>
              <a:t>Low KPIs </a:t>
            </a:r>
            <a:r>
              <a:rPr lang="en-US" sz="1600" dirty="0">
                <a:solidFill>
                  <a:schemeClr val="bg1"/>
                </a:solidFill>
              </a:rPr>
              <a:t>focus on processes within individual departments</a:t>
            </a:r>
            <a:r>
              <a:rPr lang="en-US" dirty="0"/>
              <a:t>.</a:t>
            </a:r>
          </a:p>
        </p:txBody>
      </p:sp>
    </p:spTree>
    <p:extLst>
      <p:ext uri="{BB962C8B-B14F-4D97-AF65-F5344CB8AC3E}">
        <p14:creationId xmlns:p14="http://schemas.microsoft.com/office/powerpoint/2010/main" val="3706676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918E-7D68-4848-829C-9FC6470756ED}"/>
              </a:ext>
            </a:extLst>
          </p:cNvPr>
          <p:cNvSpPr>
            <a:spLocks noGrp="1"/>
          </p:cNvSpPr>
          <p:nvPr>
            <p:ph type="title"/>
          </p:nvPr>
        </p:nvSpPr>
        <p:spPr>
          <a:xfrm>
            <a:off x="405586" y="457200"/>
            <a:ext cx="3194928" cy="1231490"/>
          </a:xfrm>
        </p:spPr>
        <p:txBody>
          <a:bodyPr>
            <a:noAutofit/>
          </a:bodyPr>
          <a:lstStyle/>
          <a:p>
            <a:r>
              <a:rPr lang="en-US" sz="2800" b="1" dirty="0">
                <a:effectLst>
                  <a:outerShdw blurRad="38100" dist="38100" dir="2700000" algn="tl">
                    <a:srgbClr val="000000">
                      <a:alpha val="43137"/>
                    </a:srgbClr>
                  </a:outerShdw>
                </a:effectLst>
              </a:rPr>
              <a:t>Dashboarding &amp; Analytic Processes</a:t>
            </a:r>
          </a:p>
        </p:txBody>
      </p:sp>
      <p:sp>
        <p:nvSpPr>
          <p:cNvPr id="3" name="Content Placeholder 2">
            <a:extLst>
              <a:ext uri="{FF2B5EF4-FFF2-40B4-BE49-F238E27FC236}">
                <a16:creationId xmlns:a16="http://schemas.microsoft.com/office/drawing/2014/main" id="{CBA660B2-8347-4A46-816A-DDC0453B50D4}"/>
              </a:ext>
            </a:extLst>
          </p:cNvPr>
          <p:cNvSpPr>
            <a:spLocks noGrp="1"/>
          </p:cNvSpPr>
          <p:nvPr>
            <p:ph idx="1"/>
          </p:nvPr>
        </p:nvSpPr>
        <p:spPr>
          <a:xfrm>
            <a:off x="230736" y="1828801"/>
            <a:ext cx="3544628" cy="2857499"/>
          </a:xfrm>
        </p:spPr>
        <p:txBody>
          <a:bodyPr>
            <a:normAutofit fontScale="92500" lnSpcReduction="10000"/>
          </a:bodyPr>
          <a:lstStyle/>
          <a:p>
            <a:r>
              <a:rPr lang="en-US" sz="2000" dirty="0"/>
              <a:t>Right data at a specific time to answer a key question</a:t>
            </a:r>
          </a:p>
          <a:p>
            <a:r>
              <a:rPr lang="en-US" sz="2000" dirty="0"/>
              <a:t>Linking of data components to gain insight into processes</a:t>
            </a:r>
          </a:p>
          <a:p>
            <a:r>
              <a:rPr lang="en-US" sz="2000" dirty="0"/>
              <a:t>Contextualizing data/information </a:t>
            </a:r>
          </a:p>
          <a:p>
            <a:r>
              <a:rPr lang="en-US" sz="2000" dirty="0"/>
              <a:t>Results used for decision-making</a:t>
            </a:r>
          </a:p>
        </p:txBody>
      </p:sp>
      <p:sp>
        <p:nvSpPr>
          <p:cNvPr id="5" name="Slide Number Placeholder 4">
            <a:extLst>
              <a:ext uri="{FF2B5EF4-FFF2-40B4-BE49-F238E27FC236}">
                <a16:creationId xmlns:a16="http://schemas.microsoft.com/office/drawing/2014/main" id="{D71E15F6-4472-4132-944F-ACDB4DD8FE90}"/>
              </a:ext>
            </a:extLst>
          </p:cNvPr>
          <p:cNvSpPr>
            <a:spLocks noGrp="1"/>
          </p:cNvSpPr>
          <p:nvPr>
            <p:ph type="sldNum" sz="quarter" idx="12"/>
          </p:nvPr>
        </p:nvSpPr>
        <p:spPr>
          <a:xfrm>
            <a:off x="0" y="58704"/>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22</a:t>
            </a:fld>
            <a:endParaRPr lang="en-US" dirty="0">
              <a:solidFill>
                <a:schemeClr val="bg1"/>
              </a:solidFill>
            </a:endParaRPr>
          </a:p>
        </p:txBody>
      </p:sp>
      <p:pic>
        <p:nvPicPr>
          <p:cNvPr id="6" name="Picture 2" descr="data cake">
            <a:extLst>
              <a:ext uri="{FF2B5EF4-FFF2-40B4-BE49-F238E27FC236}">
                <a16:creationId xmlns:a16="http://schemas.microsoft.com/office/drawing/2014/main" id="{2F24D2FB-D066-465A-977E-22861B1C8609}"/>
              </a:ext>
            </a:extLst>
          </p:cNvPr>
          <p:cNvPicPr>
            <a:picLocks noChangeAspect="1" noChangeArrowheads="1"/>
          </p:cNvPicPr>
          <p:nvPr/>
        </p:nvPicPr>
        <p:blipFill rotWithShape="1">
          <a:blip r:embed="rId2"/>
          <a:srcRect t="2671" r="-2" b="1588"/>
          <a:stretch/>
        </p:blipFill>
        <p:spPr bwMode="auto">
          <a:xfrm>
            <a:off x="4004163" y="233128"/>
            <a:ext cx="4909100" cy="4453172"/>
          </a:xfrm>
          <a:prstGeom prst="rect">
            <a:avLst/>
          </a:prstGeom>
          <a:noFill/>
        </p:spPr>
      </p:pic>
    </p:spTree>
    <p:extLst>
      <p:ext uri="{BB962C8B-B14F-4D97-AF65-F5344CB8AC3E}">
        <p14:creationId xmlns:p14="http://schemas.microsoft.com/office/powerpoint/2010/main" val="125458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netsmart logo png">
            <a:extLst>
              <a:ext uri="{FF2B5EF4-FFF2-40B4-BE49-F238E27FC236}">
                <a16:creationId xmlns:a16="http://schemas.microsoft.com/office/drawing/2014/main" id="{E498E89E-A721-4685-9B8B-1F7E4455D688}"/>
              </a:ext>
            </a:extLst>
          </p:cNvPr>
          <p:cNvPicPr>
            <a:picLocks noChangeAspect="1" noChangeArrowheads="1"/>
          </p:cNvPicPr>
          <p:nvPr/>
        </p:nvPicPr>
        <p:blipFill rotWithShape="1">
          <a:blip r:embed="rId2">
            <a:duotone>
              <a:prstClr val="black"/>
              <a:schemeClr val="accent5">
                <a:tint val="45000"/>
                <a:satMod val="400000"/>
              </a:schemeClr>
            </a:duotone>
            <a:alphaModFix amt="15000"/>
            <a:extLst>
              <a:ext uri="{28A0092B-C50C-407E-A947-70E740481C1C}">
                <a14:useLocalDpi xmlns:a14="http://schemas.microsoft.com/office/drawing/2010/main" val="0"/>
              </a:ext>
            </a:extLst>
          </a:blip>
          <a:srcRect r="67556"/>
          <a:stretch/>
        </p:blipFill>
        <p:spPr bwMode="auto">
          <a:xfrm>
            <a:off x="1302861" y="22179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6A9D4F-D728-46E3-9014-A043FFCF7D12}"/>
              </a:ext>
            </a:extLst>
          </p:cNvPr>
          <p:cNvSpPr>
            <a:spLocks noGrp="1"/>
          </p:cNvSpPr>
          <p:nvPr>
            <p:ph type="title"/>
          </p:nvPr>
        </p:nvSpPr>
        <p:spPr>
          <a:xfrm>
            <a:off x="611838" y="360419"/>
            <a:ext cx="7369933" cy="1006010"/>
          </a:xfrm>
        </p:spPr>
        <p:txBody>
          <a:bodyPr>
            <a:noAutofit/>
          </a:bodyPr>
          <a:lstStyle/>
          <a:p>
            <a:pPr>
              <a:lnSpc>
                <a:spcPct val="90000"/>
              </a:lnSpc>
            </a:pPr>
            <a:r>
              <a:rPr lang="en-US" sz="2100" b="1" dirty="0"/>
              <a:t>							</a:t>
            </a:r>
            <a:r>
              <a:rPr lang="en-US" sz="3000" b="1" dirty="0">
                <a:effectLst>
                  <a:outerShdw blurRad="38100" dist="38100" dir="2700000" algn="tl">
                    <a:srgbClr val="000000">
                      <a:alpha val="43137"/>
                    </a:srgbClr>
                  </a:outerShdw>
                </a:effectLst>
              </a:rPr>
              <a:t>CarePathways™ KPI 											Dashboard</a:t>
            </a:r>
            <a:r>
              <a:rPr lang="en-US" sz="3000" b="1" dirty="0"/>
              <a:t/>
            </a:r>
            <a:br>
              <a:rPr lang="en-US" sz="3000" b="1" dirty="0"/>
            </a:br>
            <a:endParaRPr lang="en-US" sz="2100" dirty="0"/>
          </a:p>
        </p:txBody>
      </p:sp>
      <p:sp>
        <p:nvSpPr>
          <p:cNvPr id="3" name="Content Placeholder 2">
            <a:extLst>
              <a:ext uri="{FF2B5EF4-FFF2-40B4-BE49-F238E27FC236}">
                <a16:creationId xmlns:a16="http://schemas.microsoft.com/office/drawing/2014/main" id="{39D71FF1-B813-454C-AACE-10B4EBACBF1D}"/>
              </a:ext>
            </a:extLst>
          </p:cNvPr>
          <p:cNvSpPr>
            <a:spLocks noGrp="1"/>
          </p:cNvSpPr>
          <p:nvPr>
            <p:ph idx="1"/>
          </p:nvPr>
        </p:nvSpPr>
        <p:spPr>
          <a:xfrm>
            <a:off x="398637" y="1247553"/>
            <a:ext cx="8518535" cy="3535528"/>
          </a:xfrm>
        </p:spPr>
        <p:txBody>
          <a:bodyPr anchor="t">
            <a:normAutofit fontScale="92500" lnSpcReduction="10000"/>
          </a:bodyPr>
          <a:lstStyle/>
          <a:p>
            <a:pPr>
              <a:spcBef>
                <a:spcPts val="0"/>
              </a:spcBef>
            </a:pPr>
            <a:r>
              <a:rPr lang="en-US" sz="1800" b="1" dirty="0"/>
              <a:t>Overview;</a:t>
            </a:r>
            <a:r>
              <a:rPr lang="en-US" sz="1800" dirty="0"/>
              <a:t> KPI </a:t>
            </a:r>
            <a:r>
              <a:rPr lang="en-US" sz="1800" dirty="0" smtClean="0"/>
              <a:t>Dashboard provides </a:t>
            </a:r>
            <a:r>
              <a:rPr lang="en-US" sz="1800" dirty="0"/>
              <a:t>at-a-glance metrics to clinical, financial and operational decision-makers to determine if your organization is moving in the right direction to achieve organizational goals. The solution organizes and presents information to the user in a way that is easy to read and share with others.</a:t>
            </a:r>
          </a:p>
          <a:p>
            <a:pPr>
              <a:spcBef>
                <a:spcPts val="0"/>
              </a:spcBef>
            </a:pPr>
            <a:r>
              <a:rPr lang="en-US" sz="1800" b="1" dirty="0">
                <a:solidFill>
                  <a:srgbClr val="FF0000"/>
                </a:solidFill>
              </a:rPr>
              <a:t>Key </a:t>
            </a:r>
            <a:r>
              <a:rPr lang="en-US" sz="1800" b="1" dirty="0" smtClean="0">
                <a:solidFill>
                  <a:srgbClr val="FF0000"/>
                </a:solidFill>
              </a:rPr>
              <a:t>Features</a:t>
            </a:r>
            <a:endParaRPr lang="en-US" sz="1800" b="1" dirty="0">
              <a:solidFill>
                <a:srgbClr val="FF0000"/>
              </a:solidFill>
            </a:endParaRPr>
          </a:p>
          <a:p>
            <a:pPr lvl="1">
              <a:spcBef>
                <a:spcPts val="0"/>
              </a:spcBef>
            </a:pPr>
            <a:r>
              <a:rPr lang="en-US" sz="1800" dirty="0"/>
              <a:t>Daily performance dashboard</a:t>
            </a:r>
          </a:p>
          <a:p>
            <a:pPr lvl="1">
              <a:spcBef>
                <a:spcPts val="0"/>
              </a:spcBef>
            </a:pPr>
            <a:r>
              <a:rPr lang="en-US" sz="1800" dirty="0"/>
              <a:t>Performance goal setting</a:t>
            </a:r>
          </a:p>
          <a:p>
            <a:pPr lvl="1">
              <a:spcBef>
                <a:spcPts val="0"/>
              </a:spcBef>
            </a:pPr>
            <a:r>
              <a:rPr lang="en-US" sz="1800" dirty="0"/>
              <a:t>At-a-glance performance status data</a:t>
            </a:r>
          </a:p>
          <a:p>
            <a:pPr lvl="1">
              <a:spcBef>
                <a:spcPts val="0"/>
              </a:spcBef>
            </a:pPr>
            <a:r>
              <a:rPr lang="en-US" sz="1800" dirty="0"/>
              <a:t>Customized clinical assessment data</a:t>
            </a:r>
          </a:p>
          <a:p>
            <a:pPr>
              <a:spcBef>
                <a:spcPts val="0"/>
              </a:spcBef>
            </a:pPr>
            <a:r>
              <a:rPr lang="en-US" sz="1800" b="1" dirty="0" smtClean="0">
                <a:solidFill>
                  <a:srgbClr val="FF0000"/>
                </a:solidFill>
              </a:rPr>
              <a:t>Pros:</a:t>
            </a:r>
            <a:r>
              <a:rPr lang="en-US" sz="1800" dirty="0" smtClean="0"/>
              <a:t> </a:t>
            </a:r>
            <a:r>
              <a:rPr lang="en-US" sz="1800" dirty="0"/>
              <a:t>Data pulled from agency EHR</a:t>
            </a:r>
            <a:endParaRPr lang="en-US" sz="1800" b="1" dirty="0">
              <a:solidFill>
                <a:srgbClr val="FF0000"/>
              </a:solidFill>
            </a:endParaRPr>
          </a:p>
          <a:p>
            <a:pPr>
              <a:spcBef>
                <a:spcPts val="0"/>
              </a:spcBef>
            </a:pPr>
            <a:r>
              <a:rPr lang="en-US" sz="1800" b="1" dirty="0" smtClean="0">
                <a:solidFill>
                  <a:srgbClr val="FF0000"/>
                </a:solidFill>
              </a:rPr>
              <a:t>Cons:</a:t>
            </a:r>
            <a:r>
              <a:rPr lang="en-US" sz="1800" dirty="0" smtClean="0"/>
              <a:t> </a:t>
            </a:r>
            <a:r>
              <a:rPr lang="en-US" sz="1800" dirty="0"/>
              <a:t>Timeline for integration of HR and Fiscal-GL/General Ledger systems online late 2018 and 2019.  Lack of integration with other external data sources. Uses </a:t>
            </a:r>
            <a:r>
              <a:rPr lang="en-US" sz="1800" i="1" dirty="0">
                <a:solidFill>
                  <a:srgbClr val="FFFF00"/>
                </a:solidFill>
              </a:rPr>
              <a:t>Qlik Sense </a:t>
            </a:r>
            <a:r>
              <a:rPr lang="en-US" sz="1800" dirty="0"/>
              <a:t>for the analytics and visualization.</a:t>
            </a:r>
          </a:p>
          <a:p>
            <a:pPr>
              <a:spcBef>
                <a:spcPts val="0"/>
              </a:spcBef>
            </a:pPr>
            <a:r>
              <a:rPr lang="en-US" sz="1800" dirty="0"/>
              <a:t> </a:t>
            </a:r>
            <a:r>
              <a:rPr lang="en-US" sz="1800" b="1" dirty="0" smtClean="0">
                <a:solidFill>
                  <a:srgbClr val="FF0000"/>
                </a:solidFill>
              </a:rPr>
              <a:t>Learning/Resources:</a:t>
            </a:r>
            <a:r>
              <a:rPr lang="en-US" sz="1800" dirty="0" smtClean="0"/>
              <a:t> </a:t>
            </a:r>
            <a:r>
              <a:rPr lang="en-US" sz="1800" dirty="0"/>
              <a:t>Netsmart wiki and resources</a:t>
            </a:r>
            <a:endParaRPr lang="en-US" sz="1800" b="1" dirty="0">
              <a:solidFill>
                <a:srgbClr val="FF0000"/>
              </a:solidFill>
            </a:endParaRPr>
          </a:p>
          <a:p>
            <a:pPr>
              <a:spcBef>
                <a:spcPts val="0"/>
              </a:spcBef>
            </a:pPr>
            <a:endParaRPr lang="en-US" sz="1800" b="1" dirty="0">
              <a:solidFill>
                <a:srgbClr val="FF0000"/>
              </a:solidFill>
            </a:endParaRPr>
          </a:p>
        </p:txBody>
      </p:sp>
      <p:sp>
        <p:nvSpPr>
          <p:cNvPr id="5" name="Slide Number Placeholder 4">
            <a:extLst>
              <a:ext uri="{FF2B5EF4-FFF2-40B4-BE49-F238E27FC236}">
                <a16:creationId xmlns:a16="http://schemas.microsoft.com/office/drawing/2014/main" id="{F2E47ED7-8B02-45EC-B0A2-B64F53BED7C6}"/>
              </a:ext>
            </a:extLst>
          </p:cNvPr>
          <p:cNvSpPr>
            <a:spLocks noGrp="1"/>
          </p:cNvSpPr>
          <p:nvPr>
            <p:ph type="sldNum" sz="quarter" idx="12"/>
          </p:nvPr>
        </p:nvSpPr>
        <p:spPr>
          <a:xfrm>
            <a:off x="-48719" y="51655"/>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23</a:t>
            </a:fld>
            <a:endParaRPr lang="en-US" dirty="0">
              <a:solidFill>
                <a:schemeClr val="bg1"/>
              </a:solidFill>
            </a:endParaRPr>
          </a:p>
        </p:txBody>
      </p:sp>
      <p:pic>
        <p:nvPicPr>
          <p:cNvPr id="3078" name="Picture 6" descr="Image result for netsmart png">
            <a:extLst>
              <a:ext uri="{FF2B5EF4-FFF2-40B4-BE49-F238E27FC236}">
                <a16:creationId xmlns:a16="http://schemas.microsoft.com/office/drawing/2014/main" id="{568D500E-FF00-4F40-B140-AFAF97B69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475" y="127214"/>
            <a:ext cx="3070461" cy="55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3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etsmart logo png">
            <a:extLst>
              <a:ext uri="{FF2B5EF4-FFF2-40B4-BE49-F238E27FC236}">
                <a16:creationId xmlns:a16="http://schemas.microsoft.com/office/drawing/2014/main" id="{BC6EED9A-C15C-496B-A7CA-E6C5B6220F46}"/>
              </a:ext>
            </a:extLst>
          </p:cNvPr>
          <p:cNvPicPr>
            <a:picLocks noChangeAspect="1" noChangeArrowheads="1"/>
          </p:cNvPicPr>
          <p:nvPr/>
        </p:nvPicPr>
        <p:blipFill rotWithShape="1">
          <a:blip r:embed="rId3">
            <a:duotone>
              <a:prstClr val="black"/>
              <a:schemeClr val="accent5">
                <a:tint val="45000"/>
                <a:satMod val="400000"/>
              </a:schemeClr>
            </a:duotone>
            <a:alphaModFix amt="15000"/>
            <a:extLst>
              <a:ext uri="{28A0092B-C50C-407E-A947-70E740481C1C}">
                <a14:useLocalDpi xmlns:a14="http://schemas.microsoft.com/office/drawing/2010/main" val="0"/>
              </a:ext>
            </a:extLst>
          </a:blip>
          <a:srcRect r="67556"/>
          <a:stretch/>
        </p:blipFill>
        <p:spPr bwMode="auto">
          <a:xfrm>
            <a:off x="1302180" y="339538"/>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F11FF6-CE14-45AA-A63F-90579F8FCBC8}"/>
              </a:ext>
            </a:extLst>
          </p:cNvPr>
          <p:cNvSpPr>
            <a:spLocks noGrp="1"/>
          </p:cNvSpPr>
          <p:nvPr>
            <p:ph type="title"/>
          </p:nvPr>
        </p:nvSpPr>
        <p:spPr>
          <a:xfrm>
            <a:off x="3232298" y="87721"/>
            <a:ext cx="4720856" cy="943457"/>
          </a:xfrm>
        </p:spPr>
        <p:txBody>
          <a:bodyPr>
            <a:normAutofit fontScale="90000"/>
          </a:bodyPr>
          <a:lstStyle/>
          <a:p>
            <a:pPr algn="r"/>
            <a:r>
              <a:rPr lang="en-US" sz="2400" b="1" dirty="0"/>
              <a:t>									</a:t>
            </a:r>
            <a:r>
              <a:rPr lang="en-US" sz="3300" b="1" dirty="0">
                <a:effectLst>
                  <a:outerShdw blurRad="38100" dist="38100" dir="2700000" algn="tl">
                    <a:srgbClr val="000000">
                      <a:alpha val="43137"/>
                    </a:srgbClr>
                  </a:outerShdw>
                </a:effectLst>
              </a:rPr>
              <a:t>CarePathways™ KPI Dashboard</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F4423F2-99F2-400A-A2C0-ED634518382A}"/>
              </a:ext>
            </a:extLst>
          </p:cNvPr>
          <p:cNvSpPr>
            <a:spLocks noGrp="1"/>
          </p:cNvSpPr>
          <p:nvPr>
            <p:ph idx="1"/>
          </p:nvPr>
        </p:nvSpPr>
        <p:spPr>
          <a:xfrm>
            <a:off x="132289" y="879998"/>
            <a:ext cx="5358809" cy="502123"/>
          </a:xfrm>
        </p:spPr>
        <p:txBody>
          <a:bodyPr anchor="t">
            <a:normAutofit/>
          </a:bodyPr>
          <a:lstStyle/>
          <a:p>
            <a:r>
              <a:rPr lang="en-US" sz="2000" dirty="0">
                <a:highlight>
                  <a:srgbClr val="D5EAB8"/>
                </a:highlight>
                <a:hlinkClick r:id="rId4"/>
              </a:rPr>
              <a:t>Overview &amp; Sample Dashboard:</a:t>
            </a:r>
            <a:endParaRPr lang="en-US" sz="2000" dirty="0">
              <a:highlight>
                <a:srgbClr val="D5EAB8"/>
              </a:highlight>
            </a:endParaRPr>
          </a:p>
        </p:txBody>
      </p:sp>
      <p:sp>
        <p:nvSpPr>
          <p:cNvPr id="5" name="Slide Number Placeholder 4">
            <a:extLst>
              <a:ext uri="{FF2B5EF4-FFF2-40B4-BE49-F238E27FC236}">
                <a16:creationId xmlns:a16="http://schemas.microsoft.com/office/drawing/2014/main" id="{1C60F727-208F-4E89-B6B5-611FEF9B03EB}"/>
              </a:ext>
            </a:extLst>
          </p:cNvPr>
          <p:cNvSpPr>
            <a:spLocks noGrp="1"/>
          </p:cNvSpPr>
          <p:nvPr>
            <p:ph type="sldNum" sz="quarter" idx="12"/>
          </p:nvPr>
        </p:nvSpPr>
        <p:spPr>
          <a:xfrm>
            <a:off x="70186" y="51655"/>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24</a:t>
            </a:fld>
            <a:endParaRPr lang="en-US" dirty="0">
              <a:solidFill>
                <a:schemeClr val="bg1"/>
              </a:solidFill>
            </a:endParaRPr>
          </a:p>
        </p:txBody>
      </p:sp>
      <p:pic>
        <p:nvPicPr>
          <p:cNvPr id="8" name="Picture 6" descr="Image result for netsmart png">
            <a:extLst>
              <a:ext uri="{FF2B5EF4-FFF2-40B4-BE49-F238E27FC236}">
                <a16:creationId xmlns:a16="http://schemas.microsoft.com/office/drawing/2014/main" id="{8814A519-41D6-43ED-AC5D-B17E8A23C7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894" y="101808"/>
            <a:ext cx="3070461" cy="5599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 shot of a computer&#10;&#10;Description generated with high confidence">
            <a:extLst>
              <a:ext uri="{FF2B5EF4-FFF2-40B4-BE49-F238E27FC236}">
                <a16:creationId xmlns:a16="http://schemas.microsoft.com/office/drawing/2014/main" id="{7DC08653-E04E-4B2B-BABD-9F7AA978221C}"/>
              </a:ext>
            </a:extLst>
          </p:cNvPr>
          <p:cNvPicPr>
            <a:picLocks noChangeAspect="1"/>
          </p:cNvPicPr>
          <p:nvPr/>
        </p:nvPicPr>
        <p:blipFill>
          <a:blip r:embed="rId5"/>
          <a:stretch>
            <a:fillRect/>
          </a:stretch>
        </p:blipFill>
        <p:spPr>
          <a:xfrm>
            <a:off x="1220023" y="1249461"/>
            <a:ext cx="6733131" cy="3487956"/>
          </a:xfrm>
          <a:prstGeom prst="rect">
            <a:avLst/>
          </a:prstGeom>
        </p:spPr>
      </p:pic>
    </p:spTree>
    <p:extLst>
      <p:ext uri="{BB962C8B-B14F-4D97-AF65-F5344CB8AC3E}">
        <p14:creationId xmlns:p14="http://schemas.microsoft.com/office/powerpoint/2010/main" val="124989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etsmart logo png">
            <a:extLst>
              <a:ext uri="{FF2B5EF4-FFF2-40B4-BE49-F238E27FC236}">
                <a16:creationId xmlns:a16="http://schemas.microsoft.com/office/drawing/2014/main" id="{BC6EED9A-C15C-496B-A7CA-E6C5B6220F46}"/>
              </a:ext>
            </a:extLst>
          </p:cNvPr>
          <p:cNvPicPr>
            <a:picLocks noChangeAspect="1" noChangeArrowheads="1"/>
          </p:cNvPicPr>
          <p:nvPr/>
        </p:nvPicPr>
        <p:blipFill rotWithShape="1">
          <a:blip r:embed="rId2">
            <a:duotone>
              <a:prstClr val="black"/>
              <a:schemeClr val="accent5">
                <a:tint val="45000"/>
                <a:satMod val="400000"/>
              </a:schemeClr>
            </a:duotone>
            <a:alphaModFix amt="15000"/>
            <a:extLst>
              <a:ext uri="{28A0092B-C50C-407E-A947-70E740481C1C}">
                <a14:useLocalDpi xmlns:a14="http://schemas.microsoft.com/office/drawing/2010/main" val="0"/>
              </a:ext>
            </a:extLst>
          </a:blip>
          <a:srcRect r="67556"/>
          <a:stretch/>
        </p:blipFill>
        <p:spPr bwMode="auto">
          <a:xfrm>
            <a:off x="1413179" y="22179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2F11FF6-CE14-45AA-A63F-90579F8FCBC8}"/>
              </a:ext>
            </a:extLst>
          </p:cNvPr>
          <p:cNvSpPr>
            <a:spLocks noGrp="1"/>
          </p:cNvSpPr>
          <p:nvPr>
            <p:ph type="title"/>
          </p:nvPr>
        </p:nvSpPr>
        <p:spPr>
          <a:xfrm>
            <a:off x="3140149" y="334234"/>
            <a:ext cx="4483038" cy="546509"/>
          </a:xfrm>
        </p:spPr>
        <p:txBody>
          <a:bodyPr>
            <a:normAutofit fontScale="90000"/>
          </a:bodyPr>
          <a:lstStyle/>
          <a:p>
            <a:pPr algn="r"/>
            <a:r>
              <a:rPr lang="en-US" sz="2400" b="1" dirty="0"/>
              <a:t>									</a:t>
            </a:r>
            <a:r>
              <a:rPr lang="en-US" sz="3300" b="1" dirty="0">
                <a:effectLst>
                  <a:outerShdw blurRad="38100" dist="38100" dir="2700000" algn="tl">
                    <a:srgbClr val="000000">
                      <a:alpha val="43137"/>
                    </a:srgbClr>
                  </a:outerShdw>
                </a:effectLst>
              </a:rPr>
              <a:t>CarePathways™ KPI Dashboard</a:t>
            </a:r>
            <a:endParaRPr lang="en-US"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4F4423F2-99F2-400A-A2C0-ED634518382A}"/>
              </a:ext>
            </a:extLst>
          </p:cNvPr>
          <p:cNvSpPr>
            <a:spLocks noGrp="1"/>
          </p:cNvSpPr>
          <p:nvPr>
            <p:ph idx="1"/>
          </p:nvPr>
        </p:nvSpPr>
        <p:spPr>
          <a:xfrm>
            <a:off x="1413179" y="1446028"/>
            <a:ext cx="6088770" cy="3189766"/>
          </a:xfrm>
        </p:spPr>
        <p:txBody>
          <a:bodyPr anchor="t">
            <a:normAutofit/>
          </a:bodyPr>
          <a:lstStyle/>
          <a:p>
            <a:r>
              <a:rPr lang="en-US" dirty="0"/>
              <a:t>Overview of Netsmart’s KPI</a:t>
            </a:r>
          </a:p>
          <a:p>
            <a:pPr lvl="1"/>
            <a:r>
              <a:rPr lang="en-US" dirty="0"/>
              <a:t>Features</a:t>
            </a:r>
          </a:p>
          <a:p>
            <a:pPr lvl="1"/>
            <a:r>
              <a:rPr lang="en-US" dirty="0"/>
              <a:t>How to import data?</a:t>
            </a:r>
          </a:p>
          <a:p>
            <a:pPr lvl="1"/>
            <a:r>
              <a:rPr lang="en-US" dirty="0"/>
              <a:t>How to clean data?</a:t>
            </a:r>
          </a:p>
          <a:p>
            <a:pPr lvl="1"/>
            <a:r>
              <a:rPr lang="en-US" dirty="0"/>
              <a:t>How to analyze data?</a:t>
            </a:r>
          </a:p>
          <a:p>
            <a:pPr lvl="1"/>
            <a:r>
              <a:rPr lang="en-US" dirty="0"/>
              <a:t>How to visualize data?</a:t>
            </a:r>
          </a:p>
        </p:txBody>
      </p:sp>
      <p:sp>
        <p:nvSpPr>
          <p:cNvPr id="5" name="Slide Number Placeholder 4">
            <a:extLst>
              <a:ext uri="{FF2B5EF4-FFF2-40B4-BE49-F238E27FC236}">
                <a16:creationId xmlns:a16="http://schemas.microsoft.com/office/drawing/2014/main" id="{1C60F727-208F-4E89-B6B5-611FEF9B03EB}"/>
              </a:ext>
            </a:extLst>
          </p:cNvPr>
          <p:cNvSpPr>
            <a:spLocks noGrp="1"/>
          </p:cNvSpPr>
          <p:nvPr>
            <p:ph type="sldNum" sz="quarter" idx="12"/>
          </p:nvPr>
        </p:nvSpPr>
        <p:spPr>
          <a:xfrm>
            <a:off x="5908" y="51655"/>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25</a:t>
            </a:fld>
            <a:endParaRPr lang="en-US" dirty="0">
              <a:solidFill>
                <a:schemeClr val="bg1"/>
              </a:solidFill>
            </a:endParaRPr>
          </a:p>
        </p:txBody>
      </p:sp>
      <p:pic>
        <p:nvPicPr>
          <p:cNvPr id="8" name="Picture 6" descr="Image result for netsmart png">
            <a:extLst>
              <a:ext uri="{FF2B5EF4-FFF2-40B4-BE49-F238E27FC236}">
                <a16:creationId xmlns:a16="http://schemas.microsoft.com/office/drawing/2014/main" id="{8814A519-41D6-43ED-AC5D-B17E8A23C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57" y="150780"/>
            <a:ext cx="3070461" cy="559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342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3449C-192F-4FCF-A89B-595738ED8AAF}"/>
              </a:ext>
            </a:extLst>
          </p:cNvPr>
          <p:cNvSpPr>
            <a:spLocks noGrp="1"/>
          </p:cNvSpPr>
          <p:nvPr>
            <p:ph type="title"/>
          </p:nvPr>
        </p:nvSpPr>
        <p:spPr>
          <a:xfrm>
            <a:off x="801937" y="87978"/>
            <a:ext cx="6944007" cy="1048979"/>
          </a:xfrm>
        </p:spPr>
        <p:txBody>
          <a:bodyPr/>
          <a:lstStyle/>
          <a:p>
            <a:r>
              <a:rPr lang="en-US" sz="3200" b="1" dirty="0">
                <a:effectLst>
                  <a:outerShdw blurRad="38100" dist="38100" dir="2700000" algn="tl">
                    <a:srgbClr val="000000">
                      <a:alpha val="43137"/>
                    </a:srgbClr>
                  </a:outerShdw>
                </a:effectLst>
              </a:rPr>
              <a:t>Microsoft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Business Intelligence Platform</a:t>
            </a:r>
            <a:endParaRPr lang="en-US" sz="3200"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ABA0CA91-D8B4-42DA-9906-CE05FEE0F07B}"/>
              </a:ext>
            </a:extLst>
          </p:cNvPr>
          <p:cNvSpPr>
            <a:spLocks noGrp="1"/>
          </p:cNvSpPr>
          <p:nvPr>
            <p:ph idx="1"/>
          </p:nvPr>
        </p:nvSpPr>
        <p:spPr>
          <a:xfrm>
            <a:off x="87682" y="1290181"/>
            <a:ext cx="9056318" cy="3444051"/>
          </a:xfrm>
        </p:spPr>
        <p:txBody>
          <a:bodyPr/>
          <a:lstStyle/>
          <a:p>
            <a:r>
              <a:rPr lang="en-US" sz="1800" b="1" dirty="0" smtClean="0">
                <a:solidFill>
                  <a:srgbClr val="FF0000"/>
                </a:solidFill>
              </a:rPr>
              <a:t>Overview: </a:t>
            </a:r>
            <a:r>
              <a:rPr lang="en-US" sz="1800" dirty="0"/>
              <a:t>Power BI is a business analytics service that provides interactive visualizations with self-service business intelligence capabilities, where end users can create reports and dashboards by themselves, without having to depend on information technology staff or database administrators.</a:t>
            </a:r>
          </a:p>
          <a:p>
            <a:r>
              <a:rPr lang="en-US" sz="1800" b="1" dirty="0" smtClean="0">
                <a:solidFill>
                  <a:srgbClr val="FF0000"/>
                </a:solidFill>
              </a:rPr>
              <a:t>Pros</a:t>
            </a:r>
            <a:endParaRPr lang="en-US" sz="1800" b="1" dirty="0">
              <a:solidFill>
                <a:srgbClr val="FF0000"/>
              </a:solidFill>
            </a:endParaRPr>
          </a:p>
          <a:p>
            <a:pPr lvl="1"/>
            <a:r>
              <a:rPr lang="en-US" sz="1600" b="1" dirty="0"/>
              <a:t>Web</a:t>
            </a:r>
          </a:p>
          <a:p>
            <a:pPr lvl="1"/>
            <a:r>
              <a:rPr lang="en-US" sz="1600" b="1" dirty="0"/>
              <a:t>Desktop</a:t>
            </a:r>
          </a:p>
          <a:p>
            <a:pPr lvl="1"/>
            <a:r>
              <a:rPr lang="en-US" sz="1600" b="1" dirty="0"/>
              <a:t>SQL Server Analysis Services (on prem) &amp; Azure Analysis Services (cloud)</a:t>
            </a:r>
          </a:p>
          <a:p>
            <a:pPr lvl="1"/>
            <a:r>
              <a:rPr lang="en-US" sz="1600" b="1" dirty="0"/>
              <a:t>Embedded Svs</a:t>
            </a:r>
          </a:p>
          <a:p>
            <a:r>
              <a:rPr lang="en-US" sz="1800" b="1" dirty="0" smtClean="0">
                <a:solidFill>
                  <a:srgbClr val="FF0000"/>
                </a:solidFill>
              </a:rPr>
              <a:t>Cons:</a:t>
            </a:r>
            <a:r>
              <a:rPr lang="en-US" sz="1800" dirty="0" smtClean="0"/>
              <a:t> </a:t>
            </a:r>
            <a:r>
              <a:rPr lang="en-US" sz="1800" dirty="0"/>
              <a:t>Relies on MS Environment and doesn’t integrate well with other solutions.</a:t>
            </a:r>
          </a:p>
          <a:p>
            <a:r>
              <a:rPr lang="en-US" sz="1800" b="1" dirty="0" smtClean="0">
                <a:solidFill>
                  <a:srgbClr val="FF0000"/>
                </a:solidFill>
              </a:rPr>
              <a:t>Learning/Resources: </a:t>
            </a:r>
            <a:r>
              <a:rPr lang="en-US" sz="1800" dirty="0">
                <a:highlight>
                  <a:srgbClr val="D5EAB8"/>
                </a:highlight>
                <a:hlinkClick r:id="rId2"/>
              </a:rPr>
              <a:t>Microsoft Learn Power BI</a:t>
            </a:r>
            <a:r>
              <a:rPr lang="en-US" sz="1800" dirty="0">
                <a:highlight>
                  <a:srgbClr val="D5EAB8"/>
                </a:highlight>
              </a:rPr>
              <a:t> </a:t>
            </a:r>
            <a:r>
              <a:rPr lang="en-US" sz="1800" dirty="0"/>
              <a:t> (Guided Learning, Samples, and Documentation)</a:t>
            </a:r>
          </a:p>
        </p:txBody>
      </p:sp>
      <p:sp>
        <p:nvSpPr>
          <p:cNvPr id="5" name="Slide Number Placeholder 4">
            <a:extLst>
              <a:ext uri="{FF2B5EF4-FFF2-40B4-BE49-F238E27FC236}">
                <a16:creationId xmlns:a16="http://schemas.microsoft.com/office/drawing/2014/main" id="{4E94332C-5F91-485C-A9EE-00C62C592450}"/>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26</a:t>
            </a:fld>
            <a:endParaRPr lang="en-US" dirty="0">
              <a:solidFill>
                <a:schemeClr val="bg1"/>
              </a:solidFill>
            </a:endParaRPr>
          </a:p>
        </p:txBody>
      </p:sp>
      <p:pic>
        <p:nvPicPr>
          <p:cNvPr id="6146" name="Picture 2" descr="Image result for microsoft power bi png">
            <a:hlinkClick r:id="rId3"/>
            <a:extLst>
              <a:ext uri="{FF2B5EF4-FFF2-40B4-BE49-F238E27FC236}">
                <a16:creationId xmlns:a16="http://schemas.microsoft.com/office/drawing/2014/main" id="{A0C1A916-7C2C-4EFA-9703-C9D2EA46C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115" y="41664"/>
            <a:ext cx="2377868" cy="64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03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F90F-A3C7-44F4-A2D0-45971D79FACE}"/>
              </a:ext>
            </a:extLst>
          </p:cNvPr>
          <p:cNvSpPr>
            <a:spLocks noGrp="1"/>
          </p:cNvSpPr>
          <p:nvPr>
            <p:ph type="title"/>
          </p:nvPr>
        </p:nvSpPr>
        <p:spPr>
          <a:xfrm>
            <a:off x="882883" y="1100820"/>
            <a:ext cx="2617159" cy="644845"/>
          </a:xfrm>
        </p:spPr>
        <p:txBody>
          <a:bodyPr anchor="b">
            <a:normAutofit/>
          </a:bodyPr>
          <a:lstStyle/>
          <a:p>
            <a:r>
              <a:rPr lang="en-US" sz="3200" b="1" dirty="0">
                <a:solidFill>
                  <a:schemeClr val="accent3">
                    <a:lumMod val="75000"/>
                  </a:schemeClr>
                </a:solidFill>
              </a:rPr>
              <a:t>Overview</a:t>
            </a:r>
          </a:p>
        </p:txBody>
      </p:sp>
      <p:sp>
        <p:nvSpPr>
          <p:cNvPr id="12" name="Content Placeholder 11">
            <a:extLst>
              <a:ext uri="{FF2B5EF4-FFF2-40B4-BE49-F238E27FC236}">
                <a16:creationId xmlns:a16="http://schemas.microsoft.com/office/drawing/2014/main" id="{BF906E75-2872-4E29-AE63-B2793E799317}"/>
              </a:ext>
            </a:extLst>
          </p:cNvPr>
          <p:cNvSpPr>
            <a:spLocks noGrp="1"/>
          </p:cNvSpPr>
          <p:nvPr>
            <p:ph idx="1"/>
          </p:nvPr>
        </p:nvSpPr>
        <p:spPr>
          <a:xfrm>
            <a:off x="381000" y="1801027"/>
            <a:ext cx="2881745" cy="2937228"/>
          </a:xfrm>
        </p:spPr>
        <p:txBody>
          <a:bodyPr>
            <a:normAutofit/>
          </a:bodyPr>
          <a:lstStyle/>
          <a:p>
            <a:r>
              <a:rPr lang="en-US" sz="1800" dirty="0">
                <a:solidFill>
                  <a:srgbClr val="FFFFFF"/>
                </a:solidFill>
              </a:rPr>
              <a:t>Online vs. Desktop Version</a:t>
            </a:r>
          </a:p>
          <a:p>
            <a:r>
              <a:rPr lang="en-US" sz="1800" dirty="0">
                <a:solidFill>
                  <a:srgbClr val="FFFFFF"/>
                </a:solidFill>
              </a:rPr>
              <a:t>How to import data?</a:t>
            </a:r>
          </a:p>
          <a:p>
            <a:r>
              <a:rPr lang="en-US" sz="1800" dirty="0">
                <a:solidFill>
                  <a:srgbClr val="FFFFFF"/>
                </a:solidFill>
              </a:rPr>
              <a:t>How to clean data?</a:t>
            </a:r>
          </a:p>
          <a:p>
            <a:r>
              <a:rPr lang="en-US" sz="1800" dirty="0">
                <a:solidFill>
                  <a:srgbClr val="FFFFFF"/>
                </a:solidFill>
              </a:rPr>
              <a:t>How to analyze data?</a:t>
            </a:r>
          </a:p>
          <a:p>
            <a:r>
              <a:rPr lang="en-US" sz="1800" dirty="0">
                <a:solidFill>
                  <a:srgbClr val="FFFFFF"/>
                </a:solidFill>
              </a:rPr>
              <a:t>How to visualize data?</a:t>
            </a:r>
          </a:p>
        </p:txBody>
      </p:sp>
      <p:sp>
        <p:nvSpPr>
          <p:cNvPr id="5" name="Slide Number Placeholder 4">
            <a:extLst>
              <a:ext uri="{FF2B5EF4-FFF2-40B4-BE49-F238E27FC236}">
                <a16:creationId xmlns:a16="http://schemas.microsoft.com/office/drawing/2014/main" id="{D062A5CA-C5AF-4BE2-AB15-43B33709FCF6}"/>
              </a:ext>
            </a:extLst>
          </p:cNvPr>
          <p:cNvSpPr>
            <a:spLocks noGrp="1"/>
          </p:cNvSpPr>
          <p:nvPr>
            <p:ph type="sldNum" sz="quarter" idx="12"/>
          </p:nvPr>
        </p:nvSpPr>
        <p:spPr>
          <a:xfrm>
            <a:off x="84816" y="52884"/>
            <a:ext cx="628649" cy="575765"/>
          </a:xfrm>
        </p:spPr>
        <p:txBody>
          <a:bodyPr>
            <a:normAutofit/>
          </a:bodyPr>
          <a:lstStyle/>
          <a:p>
            <a:pPr>
              <a:spcAft>
                <a:spcPts val="450"/>
              </a:spcAft>
            </a:pPr>
            <a:fld id="{D57F1E4F-1CFF-5643-939E-02111984F565}" type="slidenum">
              <a:rPr lang="en-US">
                <a:solidFill>
                  <a:srgbClr val="FFFFFF"/>
                </a:solidFill>
              </a:rPr>
              <a:pPr>
                <a:spcAft>
                  <a:spcPts val="450"/>
                </a:spcAft>
              </a:pPr>
              <a:t>27</a:t>
            </a:fld>
            <a:endParaRPr lang="en-US" dirty="0">
              <a:solidFill>
                <a:srgbClr val="FFFFFF"/>
              </a:solidFill>
            </a:endParaRPr>
          </a:p>
        </p:txBody>
      </p:sp>
      <p:pic>
        <p:nvPicPr>
          <p:cNvPr id="10" name="Content Placeholder 6">
            <a:extLst>
              <a:ext uri="{FF2B5EF4-FFF2-40B4-BE49-F238E27FC236}">
                <a16:creationId xmlns:a16="http://schemas.microsoft.com/office/drawing/2014/main" id="{5E333A19-6E8E-47AA-B0F0-A73669DE267A}"/>
              </a:ext>
            </a:extLst>
          </p:cNvPr>
          <p:cNvPicPr>
            <a:picLocks noChangeAspect="1"/>
          </p:cNvPicPr>
          <p:nvPr/>
        </p:nvPicPr>
        <p:blipFill>
          <a:blip r:embed="rId2"/>
          <a:stretch>
            <a:fillRect/>
          </a:stretch>
        </p:blipFill>
        <p:spPr>
          <a:xfrm>
            <a:off x="3394059" y="410039"/>
            <a:ext cx="5637512" cy="4002634"/>
          </a:xfrm>
          <a:prstGeom prst="rect">
            <a:avLst/>
          </a:prstGeom>
          <a:effectLst/>
        </p:spPr>
      </p:pic>
      <p:pic>
        <p:nvPicPr>
          <p:cNvPr id="11" name="Picture 2" descr="Image result for microsoft power bi png">
            <a:hlinkClick r:id="rId3"/>
            <a:extLst>
              <a:ext uri="{FF2B5EF4-FFF2-40B4-BE49-F238E27FC236}">
                <a16:creationId xmlns:a16="http://schemas.microsoft.com/office/drawing/2014/main" id="{8531C182-808F-4F04-969D-855D411C34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173" y="674585"/>
            <a:ext cx="2377868" cy="64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653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1C26D6-384A-4F70-A138-5B9983F40001}"/>
              </a:ext>
            </a:extLst>
          </p:cNvPr>
          <p:cNvPicPr>
            <a:picLocks noChangeAspect="1"/>
          </p:cNvPicPr>
          <p:nvPr/>
        </p:nvPicPr>
        <p:blipFill>
          <a:blip r:embed="rId3"/>
          <a:stretch>
            <a:fillRect/>
          </a:stretch>
        </p:blipFill>
        <p:spPr>
          <a:xfrm>
            <a:off x="484583" y="895604"/>
            <a:ext cx="2935149" cy="2486724"/>
          </a:xfrm>
          <a:prstGeom prst="rect">
            <a:avLst/>
          </a:prstGeom>
        </p:spPr>
      </p:pic>
      <p:sp>
        <p:nvSpPr>
          <p:cNvPr id="2" name="Title 1">
            <a:extLst>
              <a:ext uri="{FF2B5EF4-FFF2-40B4-BE49-F238E27FC236}">
                <a16:creationId xmlns:a16="http://schemas.microsoft.com/office/drawing/2014/main" id="{9ECEE230-3E5A-4F47-93ED-304FDB7CD8D6}"/>
              </a:ext>
            </a:extLst>
          </p:cNvPr>
          <p:cNvSpPr>
            <a:spLocks noGrp="1"/>
          </p:cNvSpPr>
          <p:nvPr>
            <p:ph type="title"/>
          </p:nvPr>
        </p:nvSpPr>
        <p:spPr>
          <a:xfrm>
            <a:off x="2909426" y="339538"/>
            <a:ext cx="2486919" cy="458024"/>
          </a:xfrm>
        </p:spPr>
        <p:txBody>
          <a:bodyPr/>
          <a:lstStyle/>
          <a:p>
            <a:r>
              <a:rPr lang="en-US" sz="3200" dirty="0">
                <a:solidFill>
                  <a:schemeClr val="accent3">
                    <a:lumMod val="75000"/>
                  </a:schemeClr>
                </a:solidFill>
              </a:rPr>
              <a:t>Architecture</a:t>
            </a:r>
          </a:p>
        </p:txBody>
      </p:sp>
      <p:sp>
        <p:nvSpPr>
          <p:cNvPr id="5" name="Slide Number Placeholder 4">
            <a:extLst>
              <a:ext uri="{FF2B5EF4-FFF2-40B4-BE49-F238E27FC236}">
                <a16:creationId xmlns:a16="http://schemas.microsoft.com/office/drawing/2014/main" id="{E3A60381-298B-47FB-B20A-2714CEB00202}"/>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28</a:t>
            </a:fld>
            <a:endParaRPr lang="en-US" dirty="0">
              <a:solidFill>
                <a:schemeClr val="bg1"/>
              </a:solidFill>
            </a:endParaRPr>
          </a:p>
        </p:txBody>
      </p:sp>
      <p:sp>
        <p:nvSpPr>
          <p:cNvPr id="7" name="TextBox 6">
            <a:extLst>
              <a:ext uri="{FF2B5EF4-FFF2-40B4-BE49-F238E27FC236}">
                <a16:creationId xmlns:a16="http://schemas.microsoft.com/office/drawing/2014/main" id="{B6B07B52-110A-4911-9E57-00D647A170E9}"/>
              </a:ext>
            </a:extLst>
          </p:cNvPr>
          <p:cNvSpPr txBox="1"/>
          <p:nvPr/>
        </p:nvSpPr>
        <p:spPr>
          <a:xfrm>
            <a:off x="444290" y="3067978"/>
            <a:ext cx="1989574" cy="300082"/>
          </a:xfrm>
          <a:prstGeom prst="rect">
            <a:avLst/>
          </a:prstGeom>
          <a:noFill/>
        </p:spPr>
        <p:txBody>
          <a:bodyPr wrap="square" rtlCol="0">
            <a:spAutoFit/>
          </a:bodyPr>
          <a:lstStyle/>
          <a:p>
            <a:r>
              <a:rPr lang="en-US" sz="1350" dirty="0"/>
              <a:t>Power soup</a:t>
            </a:r>
          </a:p>
        </p:txBody>
      </p:sp>
      <p:sp>
        <p:nvSpPr>
          <p:cNvPr id="9" name="TextBox 8">
            <a:extLst>
              <a:ext uri="{FF2B5EF4-FFF2-40B4-BE49-F238E27FC236}">
                <a16:creationId xmlns:a16="http://schemas.microsoft.com/office/drawing/2014/main" id="{0C1449E5-8F74-4005-A70C-5374947EC4FB}"/>
              </a:ext>
            </a:extLst>
          </p:cNvPr>
          <p:cNvSpPr txBox="1"/>
          <p:nvPr/>
        </p:nvSpPr>
        <p:spPr>
          <a:xfrm>
            <a:off x="6008650" y="590103"/>
            <a:ext cx="3493622" cy="300082"/>
          </a:xfrm>
          <a:prstGeom prst="rect">
            <a:avLst/>
          </a:prstGeom>
          <a:noFill/>
        </p:spPr>
        <p:txBody>
          <a:bodyPr wrap="square" rtlCol="0">
            <a:spAutoFit/>
          </a:bodyPr>
          <a:lstStyle/>
          <a:p>
            <a:r>
              <a:rPr lang="en-US" sz="1350" dirty="0"/>
              <a:t>Power Pivot / DAX aka PBI brain</a:t>
            </a:r>
          </a:p>
        </p:txBody>
      </p:sp>
      <p:pic>
        <p:nvPicPr>
          <p:cNvPr id="13" name="Picture 12">
            <a:extLst>
              <a:ext uri="{FF2B5EF4-FFF2-40B4-BE49-F238E27FC236}">
                <a16:creationId xmlns:a16="http://schemas.microsoft.com/office/drawing/2014/main" id="{93EAE72D-272C-455E-96F0-2C1CA15EC337}"/>
              </a:ext>
            </a:extLst>
          </p:cNvPr>
          <p:cNvPicPr>
            <a:picLocks noChangeAspect="1"/>
          </p:cNvPicPr>
          <p:nvPr/>
        </p:nvPicPr>
        <p:blipFill>
          <a:blip r:embed="rId4"/>
          <a:stretch>
            <a:fillRect/>
          </a:stretch>
        </p:blipFill>
        <p:spPr>
          <a:xfrm>
            <a:off x="3577213" y="890185"/>
            <a:ext cx="5054853" cy="1514437"/>
          </a:xfrm>
          <a:prstGeom prst="rect">
            <a:avLst/>
          </a:prstGeom>
        </p:spPr>
      </p:pic>
      <p:pic>
        <p:nvPicPr>
          <p:cNvPr id="14" name="Picture 13">
            <a:extLst>
              <a:ext uri="{FF2B5EF4-FFF2-40B4-BE49-F238E27FC236}">
                <a16:creationId xmlns:a16="http://schemas.microsoft.com/office/drawing/2014/main" id="{73247D54-DF18-4726-9E42-202F62CA01E6}"/>
              </a:ext>
            </a:extLst>
          </p:cNvPr>
          <p:cNvPicPr>
            <a:picLocks noChangeAspect="1"/>
          </p:cNvPicPr>
          <p:nvPr/>
        </p:nvPicPr>
        <p:blipFill>
          <a:blip r:embed="rId5"/>
          <a:stretch>
            <a:fillRect/>
          </a:stretch>
        </p:blipFill>
        <p:spPr>
          <a:xfrm>
            <a:off x="3553160" y="2497245"/>
            <a:ext cx="5054853" cy="2324627"/>
          </a:xfrm>
          <a:prstGeom prst="rect">
            <a:avLst/>
          </a:prstGeom>
        </p:spPr>
      </p:pic>
      <p:sp>
        <p:nvSpPr>
          <p:cNvPr id="15" name="TextBox 14">
            <a:extLst>
              <a:ext uri="{FF2B5EF4-FFF2-40B4-BE49-F238E27FC236}">
                <a16:creationId xmlns:a16="http://schemas.microsoft.com/office/drawing/2014/main" id="{1911C35F-205B-444D-A5D8-6B1C2048B458}"/>
              </a:ext>
            </a:extLst>
          </p:cNvPr>
          <p:cNvSpPr txBox="1"/>
          <p:nvPr/>
        </p:nvSpPr>
        <p:spPr>
          <a:xfrm>
            <a:off x="5404381" y="3546350"/>
            <a:ext cx="2351080" cy="300082"/>
          </a:xfrm>
          <a:prstGeom prst="rect">
            <a:avLst/>
          </a:prstGeom>
          <a:noFill/>
        </p:spPr>
        <p:txBody>
          <a:bodyPr wrap="square" rtlCol="0">
            <a:spAutoFit/>
          </a:bodyPr>
          <a:lstStyle/>
          <a:p>
            <a:r>
              <a:rPr lang="en-US" sz="1350" dirty="0"/>
              <a:t>Visualization Layers</a:t>
            </a:r>
          </a:p>
        </p:txBody>
      </p:sp>
      <p:pic>
        <p:nvPicPr>
          <p:cNvPr id="11" name="Picture 2" descr="Image result for microsoft power bi png">
            <a:hlinkClick r:id="rId6"/>
            <a:extLst>
              <a:ext uri="{FF2B5EF4-FFF2-40B4-BE49-F238E27FC236}">
                <a16:creationId xmlns:a16="http://schemas.microsoft.com/office/drawing/2014/main" id="{8FD606D8-08F2-4056-AAC3-A993F44F89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290" y="245340"/>
            <a:ext cx="2377868" cy="644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94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3A60381-298B-47FB-B20A-2714CEB00202}"/>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29</a:t>
            </a:fld>
            <a:endParaRPr lang="en-US" dirty="0">
              <a:solidFill>
                <a:schemeClr val="bg1"/>
              </a:solidFill>
            </a:endParaRPr>
          </a:p>
        </p:txBody>
      </p:sp>
      <p:pic>
        <p:nvPicPr>
          <p:cNvPr id="12" name="Picture 11">
            <a:extLst>
              <a:ext uri="{FF2B5EF4-FFF2-40B4-BE49-F238E27FC236}">
                <a16:creationId xmlns:a16="http://schemas.microsoft.com/office/drawing/2014/main" id="{C213C2A1-919E-4875-9B9E-9ACB96F282E7}"/>
              </a:ext>
            </a:extLst>
          </p:cNvPr>
          <p:cNvPicPr>
            <a:picLocks noChangeAspect="1"/>
          </p:cNvPicPr>
          <p:nvPr/>
        </p:nvPicPr>
        <p:blipFill>
          <a:blip r:embed="rId3"/>
          <a:stretch>
            <a:fillRect/>
          </a:stretch>
        </p:blipFill>
        <p:spPr>
          <a:xfrm>
            <a:off x="1499787" y="797562"/>
            <a:ext cx="5757806" cy="3847321"/>
          </a:xfrm>
          <a:prstGeom prst="rect">
            <a:avLst/>
          </a:prstGeom>
        </p:spPr>
      </p:pic>
      <p:pic>
        <p:nvPicPr>
          <p:cNvPr id="7" name="Picture 2" descr="Image result for microsoft power bi png">
            <a:hlinkClick r:id="rId4"/>
            <a:extLst>
              <a:ext uri="{FF2B5EF4-FFF2-40B4-BE49-F238E27FC236}">
                <a16:creationId xmlns:a16="http://schemas.microsoft.com/office/drawing/2014/main" id="{38F9B04F-2031-494C-8420-CC3FA72CED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290" y="245340"/>
            <a:ext cx="2377868" cy="64484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2D6D2A6-5870-4E4B-BF99-E52BA16899B3}"/>
              </a:ext>
            </a:extLst>
          </p:cNvPr>
          <p:cNvSpPr>
            <a:spLocks noGrp="1"/>
          </p:cNvSpPr>
          <p:nvPr>
            <p:ph type="title"/>
          </p:nvPr>
        </p:nvSpPr>
        <p:spPr>
          <a:xfrm>
            <a:off x="2909426" y="339538"/>
            <a:ext cx="2486919" cy="458024"/>
          </a:xfrm>
        </p:spPr>
        <p:txBody>
          <a:bodyPr/>
          <a:lstStyle/>
          <a:p>
            <a:r>
              <a:rPr lang="en-US" sz="3200" dirty="0">
                <a:solidFill>
                  <a:schemeClr val="accent3">
                    <a:lumMod val="75000"/>
                  </a:schemeClr>
                </a:solidFill>
              </a:rPr>
              <a:t>Architecture</a:t>
            </a:r>
          </a:p>
        </p:txBody>
      </p:sp>
      <p:sp>
        <p:nvSpPr>
          <p:cNvPr id="15" name="TextBox 14">
            <a:extLst>
              <a:ext uri="{FF2B5EF4-FFF2-40B4-BE49-F238E27FC236}">
                <a16:creationId xmlns:a16="http://schemas.microsoft.com/office/drawing/2014/main" id="{1911C35F-205B-444D-A5D8-6B1C2048B458}"/>
              </a:ext>
            </a:extLst>
          </p:cNvPr>
          <p:cNvSpPr txBox="1"/>
          <p:nvPr/>
        </p:nvSpPr>
        <p:spPr>
          <a:xfrm>
            <a:off x="1499787" y="3900383"/>
            <a:ext cx="3493622" cy="300082"/>
          </a:xfrm>
          <a:prstGeom prst="rect">
            <a:avLst/>
          </a:prstGeom>
          <a:noFill/>
        </p:spPr>
        <p:txBody>
          <a:bodyPr wrap="square" rtlCol="0">
            <a:spAutoFit/>
          </a:bodyPr>
          <a:lstStyle/>
          <a:p>
            <a:r>
              <a:rPr lang="en-US" sz="1350" dirty="0"/>
              <a:t>Extension of Excel</a:t>
            </a:r>
          </a:p>
        </p:txBody>
      </p:sp>
    </p:spTree>
    <p:extLst>
      <p:ext uri="{BB962C8B-B14F-4D97-AF65-F5344CB8AC3E}">
        <p14:creationId xmlns:p14="http://schemas.microsoft.com/office/powerpoint/2010/main" val="1949810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5C0FD-5048-40F8-A9C5-1A248843A78D}"/>
              </a:ext>
            </a:extLst>
          </p:cNvPr>
          <p:cNvSpPr>
            <a:spLocks noGrp="1"/>
          </p:cNvSpPr>
          <p:nvPr>
            <p:ph type="title"/>
          </p:nvPr>
        </p:nvSpPr>
        <p:spPr>
          <a:xfrm>
            <a:off x="627854" y="206375"/>
            <a:ext cx="8058946" cy="781780"/>
          </a:xfrm>
        </p:spPr>
        <p:txBody>
          <a:bodyPr/>
          <a:lstStyle/>
          <a:p>
            <a:r>
              <a:rPr lang="en-US" sz="2800" b="1" dirty="0">
                <a:effectLst>
                  <a:outerShdw blurRad="38100" dist="38100" dir="2700000" algn="tl">
                    <a:srgbClr val="000000">
                      <a:alpha val="43137"/>
                    </a:srgbClr>
                  </a:outerShdw>
                </a:effectLst>
              </a:rPr>
              <a:t>Selecting the Right Tools</a:t>
            </a:r>
            <a:endParaRPr lang="en-US" dirty="0"/>
          </a:p>
        </p:txBody>
      </p:sp>
      <p:sp>
        <p:nvSpPr>
          <p:cNvPr id="3" name="Content Placeholder 2">
            <a:extLst>
              <a:ext uri="{FF2B5EF4-FFF2-40B4-BE49-F238E27FC236}">
                <a16:creationId xmlns:a16="http://schemas.microsoft.com/office/drawing/2014/main" id="{E345E7BD-0D9C-4962-8E38-F7C129634BB1}"/>
              </a:ext>
            </a:extLst>
          </p:cNvPr>
          <p:cNvSpPr>
            <a:spLocks noGrp="1"/>
          </p:cNvSpPr>
          <p:nvPr>
            <p:ph idx="1"/>
          </p:nvPr>
        </p:nvSpPr>
        <p:spPr>
          <a:xfrm>
            <a:off x="627854" y="988155"/>
            <a:ext cx="7888291" cy="3531767"/>
          </a:xfrm>
        </p:spPr>
        <p:txBody>
          <a:bodyPr/>
          <a:lstStyle/>
          <a:p>
            <a:r>
              <a:rPr lang="en-US" sz="2400" dirty="0"/>
              <a:t>Gartner Magic </a:t>
            </a:r>
            <a:r>
              <a:rPr lang="en-US" sz="2400" dirty="0" smtClean="0"/>
              <a:t>Quadrants</a:t>
            </a:r>
            <a:endParaRPr lang="en-US" sz="2400" dirty="0"/>
          </a:p>
          <a:p>
            <a:pPr marL="457200" lvl="1" indent="0">
              <a:buNone/>
            </a:pPr>
            <a:r>
              <a:rPr lang="en-US" sz="2000" dirty="0"/>
              <a:t>W</a:t>
            </a:r>
            <a:r>
              <a:rPr lang="en-US" sz="2000" dirty="0" smtClean="0"/>
              <a:t>hat </a:t>
            </a:r>
            <a:r>
              <a:rPr lang="en-US" sz="2000" dirty="0"/>
              <a:t>are some of the key metrics to consider?</a:t>
            </a:r>
          </a:p>
          <a:p>
            <a:pPr lvl="2"/>
            <a:r>
              <a:rPr lang="en-US" sz="1800" dirty="0"/>
              <a:t>Ease of Use</a:t>
            </a:r>
          </a:p>
          <a:p>
            <a:pPr lvl="2"/>
            <a:r>
              <a:rPr lang="en-US" sz="1800" dirty="0"/>
              <a:t>Customizability</a:t>
            </a:r>
          </a:p>
          <a:p>
            <a:pPr lvl="2"/>
            <a:r>
              <a:rPr lang="en-US" sz="1800" dirty="0"/>
              <a:t>Cost</a:t>
            </a:r>
          </a:p>
          <a:p>
            <a:pPr lvl="2"/>
            <a:r>
              <a:rPr lang="en-US" sz="1800" dirty="0"/>
              <a:t>Visualization</a:t>
            </a:r>
          </a:p>
          <a:p>
            <a:pPr lvl="2"/>
            <a:r>
              <a:rPr lang="en-US" sz="1800" dirty="0"/>
              <a:t>Analytics</a:t>
            </a:r>
          </a:p>
          <a:p>
            <a:pPr lvl="2"/>
            <a:r>
              <a:rPr lang="en-US" sz="1800" dirty="0"/>
              <a:t>Features/Functionality</a:t>
            </a:r>
          </a:p>
          <a:p>
            <a:pPr lvl="2"/>
            <a:r>
              <a:rPr lang="en-US" sz="1800" dirty="0"/>
              <a:t>Integration</a:t>
            </a:r>
            <a:endParaRPr lang="en-US" sz="2400" dirty="0"/>
          </a:p>
          <a:p>
            <a:r>
              <a:rPr lang="en-US" sz="2400" dirty="0"/>
              <a:t>Which product is the right fit?</a:t>
            </a:r>
          </a:p>
        </p:txBody>
      </p:sp>
      <p:sp>
        <p:nvSpPr>
          <p:cNvPr id="5" name="Slide Number Placeholder 4">
            <a:extLst>
              <a:ext uri="{FF2B5EF4-FFF2-40B4-BE49-F238E27FC236}">
                <a16:creationId xmlns:a16="http://schemas.microsoft.com/office/drawing/2014/main" id="{AA74803A-CF33-4550-9BAB-906F55F019E5}"/>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2279436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a:hlinkClick r:id="rId2"/>
          </p:cNvPr>
          <p:cNvPicPr>
            <a:picLocks noChangeAspect="1"/>
          </p:cNvPicPr>
          <p:nvPr/>
        </p:nvPicPr>
        <p:blipFill>
          <a:blip r:embed="rId3"/>
          <a:stretch>
            <a:fillRect/>
          </a:stretch>
        </p:blipFill>
        <p:spPr>
          <a:xfrm>
            <a:off x="607219" y="146142"/>
            <a:ext cx="7929562" cy="4523997"/>
          </a:xfrm>
          <a:prstGeom prst="rect">
            <a:avLst/>
          </a:prstGeom>
          <a:noFill/>
        </p:spPr>
      </p:pic>
      <p:sp>
        <p:nvSpPr>
          <p:cNvPr id="2" name="Slide Number Placeholder 1">
            <a:extLst>
              <a:ext uri="{FF2B5EF4-FFF2-40B4-BE49-F238E27FC236}">
                <a16:creationId xmlns:a16="http://schemas.microsoft.com/office/drawing/2014/main" id="{B0522E32-0C52-4E0B-BF49-4E4F275254D9}"/>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30</a:t>
            </a:fld>
            <a:endParaRPr lang="en-US" dirty="0">
              <a:solidFill>
                <a:schemeClr val="bg1"/>
              </a:solidFill>
            </a:endParaRPr>
          </a:p>
        </p:txBody>
      </p:sp>
    </p:spTree>
    <p:extLst>
      <p:ext uri="{BB962C8B-B14F-4D97-AF65-F5344CB8AC3E}">
        <p14:creationId xmlns:p14="http://schemas.microsoft.com/office/powerpoint/2010/main" val="3150004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C942-E7F8-4025-9D6C-3F16E26B6AF5}"/>
              </a:ext>
            </a:extLst>
          </p:cNvPr>
          <p:cNvSpPr>
            <a:spLocks noGrp="1"/>
          </p:cNvSpPr>
          <p:nvPr>
            <p:ph type="title"/>
          </p:nvPr>
        </p:nvSpPr>
        <p:spPr>
          <a:xfrm>
            <a:off x="688438" y="122658"/>
            <a:ext cx="7984067" cy="467734"/>
          </a:xfrm>
        </p:spPr>
        <p:txBody>
          <a:bodyPr/>
          <a:lstStyle/>
          <a:p>
            <a:r>
              <a:rPr lang="en-US" sz="3200" b="1" dirty="0">
                <a:solidFill>
                  <a:srgbClr val="FFFF00"/>
                </a:solidFill>
                <a:effectLst>
                  <a:outerShdw blurRad="38100" dist="38100" dir="2700000" algn="tl">
                    <a:srgbClr val="000000">
                      <a:alpha val="43137"/>
                    </a:srgbClr>
                  </a:outerShdw>
                </a:effectLst>
              </a:rPr>
              <a:t>Other Options: Final Takeaways</a:t>
            </a:r>
          </a:p>
        </p:txBody>
      </p:sp>
      <p:sp>
        <p:nvSpPr>
          <p:cNvPr id="3" name="Content Placeholder 2">
            <a:extLst>
              <a:ext uri="{FF2B5EF4-FFF2-40B4-BE49-F238E27FC236}">
                <a16:creationId xmlns:a16="http://schemas.microsoft.com/office/drawing/2014/main" id="{E65CB354-D29F-4DD1-941C-FB6313807ECF}"/>
              </a:ext>
            </a:extLst>
          </p:cNvPr>
          <p:cNvSpPr>
            <a:spLocks noGrp="1"/>
          </p:cNvSpPr>
          <p:nvPr>
            <p:ph idx="1"/>
          </p:nvPr>
        </p:nvSpPr>
        <p:spPr>
          <a:xfrm>
            <a:off x="321574" y="653713"/>
            <a:ext cx="8717797" cy="3974689"/>
          </a:xfrm>
        </p:spPr>
        <p:txBody>
          <a:bodyPr/>
          <a:lstStyle/>
          <a:p>
            <a:pPr marL="0" indent="0">
              <a:spcBef>
                <a:spcPts val="0"/>
              </a:spcBef>
              <a:buNone/>
            </a:pPr>
            <a:r>
              <a:rPr lang="en-US" sz="2400" b="1" dirty="0">
                <a:solidFill>
                  <a:schemeClr val="accent6">
                    <a:lumMod val="40000"/>
                    <a:lumOff val="60000"/>
                  </a:schemeClr>
                </a:solidFill>
                <a:effectLst>
                  <a:outerShdw blurRad="38100" dist="38100" dir="2700000" algn="tl">
                    <a:srgbClr val="000000">
                      <a:alpha val="43137"/>
                    </a:srgbClr>
                  </a:outerShdw>
                </a:effectLst>
              </a:rPr>
              <a:t>Pros and cons &amp; words of </a:t>
            </a:r>
            <a:r>
              <a:rPr lang="en-US" sz="2400" b="1" dirty="0" smtClean="0">
                <a:solidFill>
                  <a:schemeClr val="accent6">
                    <a:lumMod val="40000"/>
                    <a:lumOff val="60000"/>
                  </a:schemeClr>
                </a:solidFill>
                <a:effectLst>
                  <a:outerShdw blurRad="38100" dist="38100" dir="2700000" algn="tl">
                    <a:srgbClr val="000000">
                      <a:alpha val="43137"/>
                    </a:srgbClr>
                  </a:outerShdw>
                </a:effectLst>
              </a:rPr>
              <a:t>wisdom</a:t>
            </a:r>
            <a:endParaRPr lang="en-US" sz="2400" b="1" dirty="0">
              <a:solidFill>
                <a:schemeClr val="accent6">
                  <a:lumMod val="40000"/>
                  <a:lumOff val="60000"/>
                </a:schemeClr>
              </a:solidFill>
              <a:effectLst>
                <a:outerShdw blurRad="38100" dist="38100" dir="2700000" algn="tl">
                  <a:srgbClr val="000000">
                    <a:alpha val="43137"/>
                  </a:srgbClr>
                </a:outerShdw>
              </a:effectLst>
            </a:endParaRPr>
          </a:p>
          <a:p>
            <a:pPr marL="0" indent="0">
              <a:spcBef>
                <a:spcPts val="0"/>
              </a:spcBef>
              <a:buNone/>
            </a:pPr>
            <a:endParaRPr lang="en-US" sz="800" b="1" dirty="0">
              <a:solidFill>
                <a:schemeClr val="accent6">
                  <a:lumMod val="40000"/>
                  <a:lumOff val="60000"/>
                </a:schemeClr>
              </a:solidFill>
              <a:effectLst>
                <a:outerShdw blurRad="38100" dist="38100" dir="2700000" algn="tl">
                  <a:srgbClr val="000000">
                    <a:alpha val="43137"/>
                  </a:srgbClr>
                </a:outerShdw>
              </a:effectLst>
            </a:endParaRPr>
          </a:p>
          <a:p>
            <a:pPr>
              <a:spcBef>
                <a:spcPts val="0"/>
              </a:spcBef>
            </a:pPr>
            <a:r>
              <a:rPr lang="en-US" sz="1800" dirty="0" smtClean="0"/>
              <a:t>Bringing </a:t>
            </a:r>
            <a:r>
              <a:rPr lang="en-US" sz="1800" dirty="0"/>
              <a:t>in other data sources (Data integration)</a:t>
            </a:r>
          </a:p>
          <a:p>
            <a:pPr marL="0" indent="0">
              <a:spcBef>
                <a:spcPts val="0"/>
              </a:spcBef>
              <a:buNone/>
            </a:pPr>
            <a:endParaRPr lang="en-US" sz="800" dirty="0"/>
          </a:p>
          <a:p>
            <a:pPr>
              <a:spcBef>
                <a:spcPts val="0"/>
              </a:spcBef>
            </a:pPr>
            <a:r>
              <a:rPr lang="en-US" sz="1800" dirty="0"/>
              <a:t>Firewalls with regards to data</a:t>
            </a:r>
          </a:p>
          <a:p>
            <a:pPr lvl="1">
              <a:spcBef>
                <a:spcPts val="0"/>
              </a:spcBef>
            </a:pPr>
            <a:r>
              <a:rPr lang="en-US" sz="1800" dirty="0"/>
              <a:t>Protected Health Information/HIPAA and restrictions for data sharing and visualization</a:t>
            </a:r>
          </a:p>
          <a:p>
            <a:pPr marL="457200" lvl="1" indent="0">
              <a:spcBef>
                <a:spcPts val="0"/>
              </a:spcBef>
              <a:buNone/>
            </a:pPr>
            <a:endParaRPr lang="en-US" sz="800" dirty="0"/>
          </a:p>
          <a:p>
            <a:pPr>
              <a:spcBef>
                <a:spcPts val="0"/>
              </a:spcBef>
            </a:pPr>
            <a:r>
              <a:rPr lang="en-US" sz="1800" dirty="0"/>
              <a:t>There are multiple reporting options</a:t>
            </a:r>
          </a:p>
          <a:p>
            <a:pPr lvl="1">
              <a:spcBef>
                <a:spcPts val="0"/>
              </a:spcBef>
            </a:pPr>
            <a:r>
              <a:rPr lang="en-US" sz="1800" dirty="0"/>
              <a:t>Learning curve for each of these solutions – but it’s doable</a:t>
            </a:r>
          </a:p>
          <a:p>
            <a:pPr marL="0" indent="0">
              <a:spcBef>
                <a:spcPts val="0"/>
              </a:spcBef>
              <a:buNone/>
            </a:pPr>
            <a:endParaRPr lang="en-US" sz="800" dirty="0"/>
          </a:p>
          <a:p>
            <a:pPr>
              <a:spcBef>
                <a:spcPts val="0"/>
              </a:spcBef>
            </a:pPr>
            <a:r>
              <a:rPr lang="en-US" sz="1800" dirty="0"/>
              <a:t>Don’t leave reporting to after the fact! </a:t>
            </a:r>
          </a:p>
          <a:p>
            <a:pPr lvl="1">
              <a:spcBef>
                <a:spcPts val="0"/>
              </a:spcBef>
            </a:pPr>
            <a:r>
              <a:rPr lang="en-US" sz="1800" dirty="0"/>
              <a:t>Think about your data plan and reporting options and building this into the implementation process</a:t>
            </a:r>
          </a:p>
          <a:p>
            <a:pPr lvl="1">
              <a:spcBef>
                <a:spcPts val="0"/>
              </a:spcBef>
            </a:pPr>
            <a:r>
              <a:rPr lang="en-US" sz="1800" dirty="0"/>
              <a:t>Think about reporting when you are designing forms</a:t>
            </a:r>
          </a:p>
          <a:p>
            <a:pPr lvl="1">
              <a:spcBef>
                <a:spcPts val="0"/>
              </a:spcBef>
            </a:pPr>
            <a:r>
              <a:rPr lang="en-US" sz="1800" dirty="0"/>
              <a:t>Table joins create are often the where problems arise– KISS/Keep it Simple!</a:t>
            </a:r>
          </a:p>
          <a:p>
            <a:pPr marL="914400" lvl="2" indent="0">
              <a:spcBef>
                <a:spcPts val="0"/>
              </a:spcBef>
              <a:buNone/>
            </a:pPr>
            <a:endParaRPr lang="en-US" sz="1800" dirty="0"/>
          </a:p>
        </p:txBody>
      </p:sp>
      <p:sp>
        <p:nvSpPr>
          <p:cNvPr id="4" name="Slide Number Placeholder 3">
            <a:extLst>
              <a:ext uri="{FF2B5EF4-FFF2-40B4-BE49-F238E27FC236}">
                <a16:creationId xmlns:a16="http://schemas.microsoft.com/office/drawing/2014/main" id="{41E6C74D-A7A4-47D1-ABE2-B54A569A8F59}"/>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31</a:t>
            </a:fld>
            <a:endParaRPr lang="en-US" dirty="0">
              <a:solidFill>
                <a:schemeClr val="bg1"/>
              </a:solidFill>
            </a:endParaRPr>
          </a:p>
        </p:txBody>
      </p:sp>
    </p:spTree>
    <p:extLst>
      <p:ext uri="{BB962C8B-B14F-4D97-AF65-F5344CB8AC3E}">
        <p14:creationId xmlns:p14="http://schemas.microsoft.com/office/powerpoint/2010/main" val="425852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C942-E7F8-4025-9D6C-3F16E26B6AF5}"/>
              </a:ext>
            </a:extLst>
          </p:cNvPr>
          <p:cNvSpPr>
            <a:spLocks noGrp="1"/>
          </p:cNvSpPr>
          <p:nvPr>
            <p:ph type="title"/>
          </p:nvPr>
        </p:nvSpPr>
        <p:spPr>
          <a:xfrm>
            <a:off x="769100" y="193941"/>
            <a:ext cx="7984067" cy="467734"/>
          </a:xfrm>
        </p:spPr>
        <p:txBody>
          <a:bodyPr/>
          <a:lstStyle/>
          <a:p>
            <a:r>
              <a:rPr lang="en-US" sz="3200" b="1" dirty="0">
                <a:solidFill>
                  <a:srgbClr val="FFFF00"/>
                </a:solidFill>
                <a:effectLst>
                  <a:outerShdw blurRad="38100" dist="38100" dir="2700000" algn="tl">
                    <a:srgbClr val="000000">
                      <a:alpha val="43137"/>
                    </a:srgbClr>
                  </a:outerShdw>
                </a:effectLst>
              </a:rPr>
              <a:t>Other Options: Final Takeaways</a:t>
            </a:r>
          </a:p>
        </p:txBody>
      </p:sp>
      <p:sp>
        <p:nvSpPr>
          <p:cNvPr id="3" name="Content Placeholder 2">
            <a:extLst>
              <a:ext uri="{FF2B5EF4-FFF2-40B4-BE49-F238E27FC236}">
                <a16:creationId xmlns:a16="http://schemas.microsoft.com/office/drawing/2014/main" id="{E65CB354-D29F-4DD1-941C-FB6313807ECF}"/>
              </a:ext>
            </a:extLst>
          </p:cNvPr>
          <p:cNvSpPr>
            <a:spLocks noGrp="1"/>
          </p:cNvSpPr>
          <p:nvPr>
            <p:ph idx="1"/>
          </p:nvPr>
        </p:nvSpPr>
        <p:spPr>
          <a:xfrm>
            <a:off x="390832" y="966125"/>
            <a:ext cx="8362335" cy="3749567"/>
          </a:xfrm>
        </p:spPr>
        <p:txBody>
          <a:bodyPr/>
          <a:lstStyle/>
          <a:p>
            <a:pPr marL="0" indent="0">
              <a:spcBef>
                <a:spcPts val="0"/>
              </a:spcBef>
              <a:buNone/>
            </a:pPr>
            <a:r>
              <a:rPr lang="en-US" b="1" dirty="0">
                <a:solidFill>
                  <a:schemeClr val="accent6">
                    <a:lumMod val="40000"/>
                    <a:lumOff val="60000"/>
                  </a:schemeClr>
                </a:solidFill>
                <a:effectLst>
                  <a:outerShdw blurRad="38100" dist="38100" dir="2700000" algn="tl">
                    <a:srgbClr val="000000">
                      <a:alpha val="43137"/>
                    </a:srgbClr>
                  </a:outerShdw>
                </a:effectLst>
              </a:rPr>
              <a:t>Pros and cons &amp; words of </a:t>
            </a:r>
            <a:r>
              <a:rPr lang="en-US" b="1" dirty="0" smtClean="0">
                <a:solidFill>
                  <a:schemeClr val="accent6">
                    <a:lumMod val="40000"/>
                    <a:lumOff val="60000"/>
                  </a:schemeClr>
                </a:solidFill>
                <a:effectLst>
                  <a:outerShdw blurRad="38100" dist="38100" dir="2700000" algn="tl">
                    <a:srgbClr val="000000">
                      <a:alpha val="43137"/>
                    </a:srgbClr>
                  </a:outerShdw>
                </a:effectLst>
              </a:rPr>
              <a:t>wisdom</a:t>
            </a:r>
            <a:endParaRPr lang="en-US" b="1" dirty="0">
              <a:solidFill>
                <a:schemeClr val="accent6">
                  <a:lumMod val="40000"/>
                  <a:lumOff val="60000"/>
                </a:schemeClr>
              </a:solidFill>
              <a:effectLst>
                <a:outerShdw blurRad="38100" dist="38100" dir="2700000" algn="tl">
                  <a:srgbClr val="000000">
                    <a:alpha val="43137"/>
                  </a:srgbClr>
                </a:outerShdw>
              </a:effectLst>
            </a:endParaRPr>
          </a:p>
          <a:p>
            <a:pPr marL="0" indent="0">
              <a:spcBef>
                <a:spcPts val="0"/>
              </a:spcBef>
              <a:buNone/>
            </a:pPr>
            <a:endParaRPr lang="en-US" sz="2000" b="1" dirty="0">
              <a:solidFill>
                <a:schemeClr val="accent6">
                  <a:lumMod val="40000"/>
                  <a:lumOff val="60000"/>
                </a:schemeClr>
              </a:solidFill>
              <a:effectLst>
                <a:outerShdw blurRad="38100" dist="38100" dir="2700000" algn="tl">
                  <a:srgbClr val="000000">
                    <a:alpha val="43137"/>
                  </a:srgbClr>
                </a:outerShdw>
              </a:effectLst>
            </a:endParaRPr>
          </a:p>
          <a:p>
            <a:pPr lvl="1">
              <a:spcBef>
                <a:spcPts val="0"/>
              </a:spcBef>
            </a:pPr>
            <a:r>
              <a:rPr lang="en-US" sz="2000" dirty="0"/>
              <a:t>What do you want to get out of the systems when you design the system?</a:t>
            </a:r>
          </a:p>
          <a:p>
            <a:pPr lvl="2">
              <a:spcBef>
                <a:spcPts val="0"/>
              </a:spcBef>
            </a:pPr>
            <a:r>
              <a:rPr lang="en-US" dirty="0"/>
              <a:t>Get feedback from the stakeholders from the front end</a:t>
            </a:r>
          </a:p>
          <a:p>
            <a:pPr lvl="2">
              <a:spcBef>
                <a:spcPts val="0"/>
              </a:spcBef>
            </a:pPr>
            <a:r>
              <a:rPr lang="en-US" dirty="0"/>
              <a:t>Longitudinal view regarding what you will need in the future</a:t>
            </a:r>
          </a:p>
          <a:p>
            <a:pPr lvl="2">
              <a:spcBef>
                <a:spcPts val="0"/>
              </a:spcBef>
            </a:pPr>
            <a:r>
              <a:rPr lang="en-US" dirty="0"/>
              <a:t>Think about your resource allocation and planning for the future</a:t>
            </a:r>
          </a:p>
          <a:p>
            <a:pPr lvl="2">
              <a:spcBef>
                <a:spcPts val="0"/>
              </a:spcBef>
            </a:pPr>
            <a:r>
              <a:rPr lang="en-US" dirty="0"/>
              <a:t>Thinking about the questions ahead of time</a:t>
            </a:r>
          </a:p>
          <a:p>
            <a:pPr lvl="2">
              <a:spcBef>
                <a:spcPts val="0"/>
              </a:spcBef>
            </a:pPr>
            <a:endParaRPr lang="en-US" dirty="0"/>
          </a:p>
        </p:txBody>
      </p:sp>
      <p:sp>
        <p:nvSpPr>
          <p:cNvPr id="4" name="Slide Number Placeholder 3">
            <a:extLst>
              <a:ext uri="{FF2B5EF4-FFF2-40B4-BE49-F238E27FC236}">
                <a16:creationId xmlns:a16="http://schemas.microsoft.com/office/drawing/2014/main" id="{41E6C74D-A7A4-47D1-ABE2-B54A569A8F59}"/>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32</a:t>
            </a:fld>
            <a:endParaRPr lang="en-US" dirty="0">
              <a:solidFill>
                <a:schemeClr val="bg1"/>
              </a:solidFill>
            </a:endParaRPr>
          </a:p>
        </p:txBody>
      </p:sp>
    </p:spTree>
    <p:extLst>
      <p:ext uri="{BB962C8B-B14F-4D97-AF65-F5344CB8AC3E}">
        <p14:creationId xmlns:p14="http://schemas.microsoft.com/office/powerpoint/2010/main" val="139192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ADE79-0290-4839-AE1E-B90F2E933E5A}"/>
              </a:ext>
            </a:extLst>
          </p:cNvPr>
          <p:cNvSpPr>
            <a:spLocks noGrp="1"/>
          </p:cNvSpPr>
          <p:nvPr>
            <p:ph type="title"/>
          </p:nvPr>
        </p:nvSpPr>
        <p:spPr>
          <a:xfrm>
            <a:off x="731520" y="120649"/>
            <a:ext cx="8229600" cy="857250"/>
          </a:xfrm>
        </p:spPr>
        <p:txBody>
          <a:bodyPr/>
          <a:lstStyle/>
          <a:p>
            <a:r>
              <a:rPr lang="en-US" b="1" dirty="0">
                <a:solidFill>
                  <a:srgbClr val="FFFF00"/>
                </a:solidFill>
                <a:effectLst>
                  <a:outerShdw blurRad="38100" dist="38100" dir="2700000" algn="tl">
                    <a:srgbClr val="000000">
                      <a:alpha val="43137"/>
                    </a:srgbClr>
                  </a:outerShdw>
                </a:effectLst>
              </a:rPr>
              <a:t>Learning/Training Resources</a:t>
            </a:r>
          </a:p>
        </p:txBody>
      </p:sp>
      <p:sp>
        <p:nvSpPr>
          <p:cNvPr id="3" name="Content Placeholder 2">
            <a:extLst>
              <a:ext uri="{FF2B5EF4-FFF2-40B4-BE49-F238E27FC236}">
                <a16:creationId xmlns:a16="http://schemas.microsoft.com/office/drawing/2014/main" id="{C89D79F2-6281-47F0-B37C-15DE6E980B51}"/>
              </a:ext>
            </a:extLst>
          </p:cNvPr>
          <p:cNvSpPr>
            <a:spLocks noGrp="1"/>
          </p:cNvSpPr>
          <p:nvPr>
            <p:ph idx="1"/>
          </p:nvPr>
        </p:nvSpPr>
        <p:spPr>
          <a:xfrm>
            <a:off x="243069" y="977899"/>
            <a:ext cx="4433104" cy="3646352"/>
          </a:xfrm>
        </p:spPr>
        <p:txBody>
          <a:bodyPr/>
          <a:lstStyle/>
          <a:p>
            <a:pPr marL="57150" indent="0">
              <a:spcBef>
                <a:spcPts val="0"/>
              </a:spcBef>
              <a:buNone/>
            </a:pPr>
            <a:r>
              <a:rPr lang="en-US" sz="2000" dirty="0">
                <a:solidFill>
                  <a:srgbClr val="FFFF00"/>
                </a:solidFill>
                <a:effectLst>
                  <a:outerShdw blurRad="38100" dist="38100" dir="2700000" algn="tl">
                    <a:srgbClr val="000000">
                      <a:alpha val="43137"/>
                    </a:srgbClr>
                  </a:outerShdw>
                </a:effectLst>
              </a:rPr>
              <a:t>Training</a:t>
            </a:r>
          </a:p>
          <a:p>
            <a:pPr marL="57150" indent="0">
              <a:spcBef>
                <a:spcPts val="0"/>
              </a:spcBef>
              <a:buNone/>
            </a:pPr>
            <a:endParaRPr lang="en-US" sz="2000" dirty="0">
              <a:solidFill>
                <a:srgbClr val="FFFF00"/>
              </a:solidFill>
              <a:effectLst>
                <a:outerShdw blurRad="38100" dist="38100" dir="2700000" algn="tl">
                  <a:srgbClr val="000000">
                    <a:alpha val="43137"/>
                  </a:srgbClr>
                </a:outerShdw>
              </a:effectLst>
            </a:endParaRPr>
          </a:p>
          <a:p>
            <a:pPr lvl="1">
              <a:spcBef>
                <a:spcPts val="0"/>
              </a:spcBef>
            </a:pPr>
            <a:r>
              <a:rPr lang="en-US" sz="2000" dirty="0"/>
              <a:t>Microsoft Learning Academy</a:t>
            </a:r>
          </a:p>
          <a:p>
            <a:pPr lvl="2">
              <a:spcBef>
                <a:spcPts val="0"/>
              </a:spcBef>
            </a:pPr>
            <a:r>
              <a:rPr lang="en-US" sz="1600" dirty="0" err="1"/>
              <a:t>PowerBI</a:t>
            </a:r>
            <a:r>
              <a:rPr lang="en-US" sz="1600" dirty="0"/>
              <a:t>, SSRS/Report Builder</a:t>
            </a:r>
          </a:p>
          <a:p>
            <a:pPr lvl="1">
              <a:spcBef>
                <a:spcPts val="0"/>
              </a:spcBef>
            </a:pPr>
            <a:r>
              <a:rPr lang="en-US" sz="2000" dirty="0"/>
              <a:t>Lynda.com</a:t>
            </a:r>
          </a:p>
          <a:p>
            <a:pPr lvl="1">
              <a:spcBef>
                <a:spcPts val="0"/>
              </a:spcBef>
            </a:pPr>
            <a:r>
              <a:rPr lang="en-US" sz="2000" dirty="0"/>
              <a:t>Netsmart Training</a:t>
            </a:r>
          </a:p>
          <a:p>
            <a:pPr lvl="2">
              <a:spcBef>
                <a:spcPts val="0"/>
              </a:spcBef>
            </a:pPr>
            <a:r>
              <a:rPr lang="en-US" sz="1600" dirty="0"/>
              <a:t>Data Insight, KPI Dashboards</a:t>
            </a:r>
          </a:p>
          <a:p>
            <a:pPr lvl="1">
              <a:spcBef>
                <a:spcPts val="0"/>
              </a:spcBef>
            </a:pPr>
            <a:r>
              <a:rPr lang="en-US" sz="2000" dirty="0" err="1"/>
              <a:t>CodeCademy</a:t>
            </a:r>
            <a:endParaRPr lang="en-US" sz="2000" dirty="0"/>
          </a:p>
          <a:p>
            <a:pPr lvl="2">
              <a:spcBef>
                <a:spcPts val="0"/>
              </a:spcBef>
            </a:pPr>
            <a:r>
              <a:rPr lang="en-US" sz="1600" dirty="0" smtClean="0"/>
              <a:t>SQL </a:t>
            </a:r>
            <a:r>
              <a:rPr lang="en-US" sz="1600" smtClean="0"/>
              <a:t>&amp; Analytics</a:t>
            </a:r>
            <a:endParaRPr lang="en-US" sz="1600" dirty="0"/>
          </a:p>
        </p:txBody>
      </p:sp>
      <p:sp>
        <p:nvSpPr>
          <p:cNvPr id="4" name="Slide Number Placeholder 3">
            <a:extLst>
              <a:ext uri="{FF2B5EF4-FFF2-40B4-BE49-F238E27FC236}">
                <a16:creationId xmlns:a16="http://schemas.microsoft.com/office/drawing/2014/main" id="{1B64FA67-03AB-4FB3-9C39-4DEDC154A9B0}"/>
              </a:ext>
            </a:extLst>
          </p:cNvPr>
          <p:cNvSpPr>
            <a:spLocks noGrp="1"/>
          </p:cNvSpPr>
          <p:nvPr>
            <p:ph type="sldNum" sz="quarter" idx="12"/>
          </p:nvPr>
        </p:nvSpPr>
        <p:spPr/>
        <p:txBody>
          <a:bodyPr/>
          <a:lstStyle/>
          <a:p>
            <a:r>
              <a:rPr lang="en-US" dirty="0"/>
              <a:t> </a:t>
            </a:r>
            <a:fld id="{D57F1E4F-1CFF-5643-939E-02111984F565}" type="slidenum">
              <a:rPr lang="en-US" sz="2000" smtClean="0">
                <a:solidFill>
                  <a:schemeClr val="bg1"/>
                </a:solidFill>
              </a:rPr>
              <a:t>33</a:t>
            </a:fld>
            <a:endParaRPr lang="en-US" dirty="0">
              <a:solidFill>
                <a:schemeClr val="bg1"/>
              </a:solidFill>
            </a:endParaRPr>
          </a:p>
        </p:txBody>
      </p:sp>
      <p:sp>
        <p:nvSpPr>
          <p:cNvPr id="5" name="TextBox 4"/>
          <p:cNvSpPr txBox="1"/>
          <p:nvPr/>
        </p:nvSpPr>
        <p:spPr>
          <a:xfrm>
            <a:off x="4676172" y="977899"/>
            <a:ext cx="4062714" cy="3489929"/>
          </a:xfrm>
          <a:prstGeom prst="rect">
            <a:avLst/>
          </a:prstGeom>
        </p:spPr>
        <p:txBody>
          <a:bodyPr wrap="square" rtlCol="0">
            <a:noAutofit/>
          </a:bodyPr>
          <a:lstStyle/>
          <a:p>
            <a:pPr algn="l"/>
            <a:endParaRPr lang="en-US" dirty="0">
              <a:solidFill>
                <a:schemeClr val="tx2"/>
              </a:solidFill>
              <a:latin typeface="Arial" charset="0"/>
              <a:ea typeface="Arial" charset="0"/>
              <a:cs typeface="Arial" charset="0"/>
            </a:endParaRPr>
          </a:p>
        </p:txBody>
      </p:sp>
      <p:sp>
        <p:nvSpPr>
          <p:cNvPr id="6" name="TextBox 5"/>
          <p:cNvSpPr txBox="1"/>
          <p:nvPr/>
        </p:nvSpPr>
        <p:spPr>
          <a:xfrm>
            <a:off x="4676172" y="977899"/>
            <a:ext cx="4062714" cy="3646352"/>
          </a:xfrm>
          <a:prstGeom prst="rect">
            <a:avLst/>
          </a:prstGeom>
        </p:spPr>
        <p:txBody>
          <a:bodyPr wrap="square" rtlCol="0">
            <a:noAutofit/>
          </a:bodyPr>
          <a:lstStyle/>
          <a:p>
            <a:r>
              <a:rPr lang="en-US" sz="2000" dirty="0">
                <a:solidFill>
                  <a:srgbClr val="FFFF00"/>
                </a:solidFill>
                <a:effectLst>
                  <a:outerShdw blurRad="38100" dist="38100" dir="2700000" algn="tl">
                    <a:srgbClr val="000000">
                      <a:alpha val="43137"/>
                    </a:srgbClr>
                  </a:outerShdw>
                </a:effectLst>
              </a:rPr>
              <a:t>Web </a:t>
            </a:r>
            <a:r>
              <a:rPr lang="en-US" sz="2000" dirty="0" smtClean="0">
                <a:solidFill>
                  <a:srgbClr val="FFFF00"/>
                </a:solidFill>
                <a:effectLst>
                  <a:outerShdw blurRad="38100" dist="38100" dir="2700000" algn="tl">
                    <a:srgbClr val="000000">
                      <a:alpha val="43137"/>
                    </a:srgbClr>
                  </a:outerShdw>
                </a:effectLst>
              </a:rPr>
              <a:t>Site Resources</a:t>
            </a:r>
            <a:endParaRPr lang="en-US" sz="2000" dirty="0">
              <a:solidFill>
                <a:srgbClr val="FFFF00"/>
              </a:solidFill>
              <a:effectLst>
                <a:outerShdw blurRad="38100" dist="38100" dir="2700000" algn="tl">
                  <a:srgbClr val="000000">
                    <a:alpha val="43137"/>
                  </a:srgbClr>
                </a:outerShdw>
              </a:effectLst>
            </a:endParaRPr>
          </a:p>
          <a:p>
            <a:endParaRPr lang="en-US" dirty="0">
              <a:solidFill>
                <a:srgbClr val="FFFF00"/>
              </a:solidFill>
              <a:effectLst>
                <a:outerShdw blurRad="38100" dist="38100" dir="2700000" algn="tl">
                  <a:srgbClr val="000000">
                    <a:alpha val="43137"/>
                  </a:srgbClr>
                </a:outerShdw>
              </a:effectLst>
            </a:endParaRPr>
          </a:p>
          <a:p>
            <a:r>
              <a:rPr lang="en-US" dirty="0">
                <a:solidFill>
                  <a:schemeClr val="bg1"/>
                </a:solidFill>
              </a:rPr>
              <a:t>	- support.microsoft.com</a:t>
            </a:r>
          </a:p>
          <a:p>
            <a:r>
              <a:rPr lang="en-US" dirty="0">
                <a:solidFill>
                  <a:schemeClr val="bg1"/>
                </a:solidFill>
              </a:rPr>
              <a:t>	- stackoverflow.com</a:t>
            </a:r>
          </a:p>
          <a:p>
            <a:r>
              <a:rPr lang="en-US" dirty="0">
                <a:solidFill>
                  <a:schemeClr val="bg1"/>
                </a:solidFill>
              </a:rPr>
              <a:t>	- experts-exchange.com</a:t>
            </a:r>
          </a:p>
          <a:p>
            <a:r>
              <a:rPr lang="en-US" dirty="0">
                <a:solidFill>
                  <a:schemeClr val="bg1"/>
                </a:solidFill>
              </a:rPr>
              <a:t>	- w3schools.com</a:t>
            </a:r>
          </a:p>
          <a:p>
            <a:endParaRPr lang="en-US" dirty="0">
              <a:solidFill>
                <a:schemeClr val="bg1"/>
              </a:solidFill>
            </a:endParaRPr>
          </a:p>
          <a:p>
            <a:endParaRPr lang="en-US" dirty="0">
              <a:solidFill>
                <a:schemeClr val="bg1"/>
              </a:solidFill>
            </a:endParaRPr>
          </a:p>
          <a:p>
            <a:pPr algn="l"/>
            <a:endParaRPr lang="en-US" dirty="0">
              <a:solidFill>
                <a:schemeClr val="tx2"/>
              </a:solidFill>
              <a:latin typeface="Arial" charset="0"/>
              <a:ea typeface="Arial" charset="0"/>
              <a:cs typeface="Arial" charset="0"/>
            </a:endParaRPr>
          </a:p>
        </p:txBody>
      </p:sp>
    </p:spTree>
    <p:extLst>
      <p:ext uri="{BB962C8B-B14F-4D97-AF65-F5344CB8AC3E}">
        <p14:creationId xmlns:p14="http://schemas.microsoft.com/office/powerpoint/2010/main" val="2035470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Related image">
            <a:extLst>
              <a:ext uri="{FF2B5EF4-FFF2-40B4-BE49-F238E27FC236}">
                <a16:creationId xmlns:a16="http://schemas.microsoft.com/office/drawing/2014/main" id="{6FD28667-6F02-4088-B1BD-07AEA60BF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85" y="525729"/>
            <a:ext cx="5704091" cy="37761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421C9A-DCA9-4ABB-958D-713098F972A0}"/>
              </a:ext>
            </a:extLst>
          </p:cNvPr>
          <p:cNvSpPr>
            <a:spLocks noGrp="1"/>
          </p:cNvSpPr>
          <p:nvPr>
            <p:ph type="title"/>
          </p:nvPr>
        </p:nvSpPr>
        <p:spPr>
          <a:xfrm>
            <a:off x="5768240" y="1085850"/>
            <a:ext cx="2803069" cy="2974338"/>
          </a:xfrm>
        </p:spPr>
        <p:txBody>
          <a:bodyPr vert="horz" lIns="68580" tIns="34290" rIns="68580" bIns="34290" rtlCol="0" anchor="ctr">
            <a:normAutofit/>
          </a:bodyPr>
          <a:lstStyle/>
          <a:p>
            <a:r>
              <a:rPr lang="en-US" b="1" dirty="0">
                <a:effectLst>
                  <a:outerShdw blurRad="38100" dist="38100" dir="2700000" algn="tl">
                    <a:srgbClr val="000000">
                      <a:alpha val="43137"/>
                    </a:srgbClr>
                  </a:outerShdw>
                </a:effectLst>
              </a:rPr>
              <a:t>Questions?</a:t>
            </a:r>
          </a:p>
        </p:txBody>
      </p:sp>
      <p:sp>
        <p:nvSpPr>
          <p:cNvPr id="11" name="Slide Number Placeholder 10">
            <a:extLst>
              <a:ext uri="{FF2B5EF4-FFF2-40B4-BE49-F238E27FC236}">
                <a16:creationId xmlns:a16="http://schemas.microsoft.com/office/drawing/2014/main" id="{8A1D84C5-C3E6-480C-B7ED-55FFB23BF22D}"/>
              </a:ext>
            </a:extLst>
          </p:cNvPr>
          <p:cNvSpPr>
            <a:spLocks noGrp="1"/>
          </p:cNvSpPr>
          <p:nvPr>
            <p:ph type="sldNum" sz="quarter" idx="12"/>
          </p:nvPr>
        </p:nvSpPr>
        <p:spPr/>
        <p:txBody>
          <a:bodyPr/>
          <a:lstStyle/>
          <a:p>
            <a:r>
              <a:rPr lang="en-US" dirty="0"/>
              <a:t> </a:t>
            </a:r>
            <a:fld id="{D57F1E4F-1CFF-5643-939E-02111984F565}" type="slidenum">
              <a:rPr lang="en-US" smtClean="0">
                <a:solidFill>
                  <a:schemeClr val="bg1"/>
                </a:solidFill>
              </a:rPr>
              <a:t>34</a:t>
            </a:fld>
            <a:endParaRPr lang="en-US" dirty="0">
              <a:solidFill>
                <a:schemeClr val="bg1"/>
              </a:solidFill>
            </a:endParaRPr>
          </a:p>
        </p:txBody>
      </p:sp>
      <p:pic>
        <p:nvPicPr>
          <p:cNvPr id="1058" name="Picture 34" descr="Image result for questions png">
            <a:extLst>
              <a:ext uri="{FF2B5EF4-FFF2-40B4-BE49-F238E27FC236}">
                <a16:creationId xmlns:a16="http://schemas.microsoft.com/office/drawing/2014/main" id="{685D6955-7DA0-4043-8330-492876E18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805" y="3666965"/>
            <a:ext cx="1210151" cy="121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14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F810-7F4D-48F3-9D69-B6FE7FBD7369}"/>
              </a:ext>
            </a:extLst>
          </p:cNvPr>
          <p:cNvSpPr>
            <a:spLocks noGrp="1"/>
          </p:cNvSpPr>
          <p:nvPr>
            <p:ph type="title"/>
          </p:nvPr>
        </p:nvSpPr>
        <p:spPr>
          <a:xfrm>
            <a:off x="488002" y="471949"/>
            <a:ext cx="3058762" cy="1231490"/>
          </a:xfrm>
        </p:spPr>
        <p:txBody>
          <a:bodyPr>
            <a:normAutofit/>
          </a:bodyPr>
          <a:lstStyle/>
          <a:p>
            <a:r>
              <a:rPr lang="en-US" sz="3200" b="1" dirty="0">
                <a:effectLst>
                  <a:outerShdw blurRad="38100" dist="38100" dir="2700000" algn="tl">
                    <a:srgbClr val="000000">
                      <a:alpha val="43137"/>
                    </a:srgbClr>
                  </a:outerShdw>
                </a:effectLst>
              </a:rPr>
              <a:t>Analytics Platforms</a:t>
            </a:r>
            <a:r>
              <a:rPr lang="en-US" dirty="0"/>
              <a:t>	</a:t>
            </a:r>
          </a:p>
        </p:txBody>
      </p:sp>
      <p:sp>
        <p:nvSpPr>
          <p:cNvPr id="7" name="Content Placeholder 6">
            <a:extLst>
              <a:ext uri="{FF2B5EF4-FFF2-40B4-BE49-F238E27FC236}">
                <a16:creationId xmlns:a16="http://schemas.microsoft.com/office/drawing/2014/main" id="{1FA78F3C-ABC5-4CA7-AB4D-045EDAAFAF43}"/>
              </a:ext>
            </a:extLst>
          </p:cNvPr>
          <p:cNvSpPr>
            <a:spLocks noGrp="1"/>
          </p:cNvSpPr>
          <p:nvPr>
            <p:ph idx="1"/>
          </p:nvPr>
        </p:nvSpPr>
        <p:spPr>
          <a:xfrm>
            <a:off x="307892" y="1888355"/>
            <a:ext cx="3418981" cy="2857499"/>
          </a:xfrm>
        </p:spPr>
        <p:txBody>
          <a:bodyPr>
            <a:normAutofit/>
          </a:bodyPr>
          <a:lstStyle/>
          <a:p>
            <a:r>
              <a:rPr lang="en-US" sz="2000" dirty="0"/>
              <a:t>Many Solutions</a:t>
            </a:r>
          </a:p>
          <a:p>
            <a:r>
              <a:rPr lang="en-US" sz="2000" dirty="0"/>
              <a:t>Netsmart Care Pathways </a:t>
            </a:r>
          </a:p>
        </p:txBody>
      </p:sp>
      <p:sp>
        <p:nvSpPr>
          <p:cNvPr id="5" name="Slide Number Placeholder 4">
            <a:extLst>
              <a:ext uri="{FF2B5EF4-FFF2-40B4-BE49-F238E27FC236}">
                <a16:creationId xmlns:a16="http://schemas.microsoft.com/office/drawing/2014/main" id="{CE6376CD-F537-41DB-A642-95616A3ADE1B}"/>
              </a:ext>
            </a:extLst>
          </p:cNvPr>
          <p:cNvSpPr>
            <a:spLocks noGrp="1"/>
          </p:cNvSpPr>
          <p:nvPr>
            <p:ph type="sldNum" sz="quarter" idx="12"/>
          </p:nvPr>
        </p:nvSpPr>
        <p:spPr>
          <a:xfrm>
            <a:off x="0" y="0"/>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4</a:t>
            </a:fld>
            <a:endParaRPr lang="en-US" dirty="0">
              <a:solidFill>
                <a:schemeClr val="bg1"/>
              </a:solidFill>
            </a:endParaRPr>
          </a:p>
        </p:txBody>
      </p:sp>
      <p:pic>
        <p:nvPicPr>
          <p:cNvPr id="1028" name="Picture 4" descr="Image result for gartner magic quadrant data analytics 2018">
            <a:extLst>
              <a:ext uri="{FF2B5EF4-FFF2-40B4-BE49-F238E27FC236}">
                <a16:creationId xmlns:a16="http://schemas.microsoft.com/office/drawing/2014/main" id="{989CAC97-83E1-4DBE-A1F7-552DABD65A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22" r="-1" b="8119"/>
          <a:stretch/>
        </p:blipFill>
        <p:spPr bwMode="auto">
          <a:xfrm>
            <a:off x="3982742" y="205307"/>
            <a:ext cx="4867221" cy="441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25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92475-A9D4-41D1-A463-90C1B5980113}"/>
              </a:ext>
            </a:extLst>
          </p:cNvPr>
          <p:cNvSpPr>
            <a:spLocks noGrp="1"/>
          </p:cNvSpPr>
          <p:nvPr>
            <p:ph type="title"/>
          </p:nvPr>
        </p:nvSpPr>
        <p:spPr/>
        <p:txBody>
          <a:bodyPr/>
          <a:lstStyle/>
          <a:p>
            <a:r>
              <a:rPr lang="en-US" sz="2800" b="1" dirty="0">
                <a:solidFill>
                  <a:srgbClr val="EBEBEB"/>
                </a:solidFill>
                <a:effectLst>
                  <a:outerShdw blurRad="38100" dist="38100" dir="2700000" algn="tl">
                    <a:srgbClr val="000000">
                      <a:alpha val="43137"/>
                    </a:srgbClr>
                  </a:outerShdw>
                </a:effectLst>
                <a:highlight>
                  <a:srgbClr val="D5EAB8"/>
                </a:highlight>
                <a:hlinkClick r:id="rId2"/>
              </a:rPr>
              <a:t>NYEUG Reporting &amp; </a:t>
            </a:r>
            <a:r>
              <a:rPr lang="en-US" sz="2800" b="1" dirty="0" err="1">
                <a:solidFill>
                  <a:srgbClr val="EBEBEB"/>
                </a:solidFill>
                <a:effectLst>
                  <a:outerShdw blurRad="38100" dist="38100" dir="2700000" algn="tl">
                    <a:srgbClr val="000000">
                      <a:alpha val="43137"/>
                    </a:srgbClr>
                  </a:outerShdw>
                </a:effectLst>
                <a:highlight>
                  <a:srgbClr val="D5EAB8"/>
                </a:highlight>
                <a:hlinkClick r:id="rId2"/>
              </a:rPr>
              <a:t>Dashboarding</a:t>
            </a:r>
            <a:r>
              <a:rPr lang="en-US" sz="2800" b="1" dirty="0">
                <a:solidFill>
                  <a:srgbClr val="EBEBEB"/>
                </a:solidFill>
                <a:effectLst>
                  <a:outerShdw blurRad="38100" dist="38100" dir="2700000" algn="tl">
                    <a:srgbClr val="000000">
                      <a:alpha val="43137"/>
                    </a:srgbClr>
                  </a:outerShdw>
                </a:effectLst>
                <a:highlight>
                  <a:srgbClr val="D5EAB8"/>
                </a:highlight>
                <a:hlinkClick r:id="rId2"/>
              </a:rPr>
              <a:t> Survey</a:t>
            </a:r>
            <a:endParaRPr lang="en-US" sz="2800" b="1" dirty="0">
              <a:solidFill>
                <a:srgbClr val="EBEBEB"/>
              </a:solidFill>
              <a:effectLst>
                <a:outerShdw blurRad="38100" dist="38100" dir="2700000" algn="tl">
                  <a:srgbClr val="000000">
                    <a:alpha val="43137"/>
                  </a:srgbClr>
                </a:outerShdw>
              </a:effectLst>
              <a:highlight>
                <a:srgbClr val="D5EAB8"/>
              </a:highlight>
            </a:endParaRPr>
          </a:p>
        </p:txBody>
      </p:sp>
      <p:pic>
        <p:nvPicPr>
          <p:cNvPr id="8" name="Content Placeholder 7" descr="A screenshot of a cell phone&#10;&#10;Description generated with very high confidence">
            <a:extLst>
              <a:ext uri="{FF2B5EF4-FFF2-40B4-BE49-F238E27FC236}">
                <a16:creationId xmlns:a16="http://schemas.microsoft.com/office/drawing/2014/main" id="{B9C72642-FE8E-419A-93AE-A68F7F0F53F0}"/>
              </a:ext>
            </a:extLst>
          </p:cNvPr>
          <p:cNvPicPr>
            <a:picLocks noGrp="1" noChangeAspect="1"/>
          </p:cNvPicPr>
          <p:nvPr>
            <p:ph idx="1"/>
          </p:nvPr>
        </p:nvPicPr>
        <p:blipFill>
          <a:blip r:embed="rId3"/>
          <a:stretch>
            <a:fillRect/>
          </a:stretch>
        </p:blipFill>
        <p:spPr>
          <a:xfrm>
            <a:off x="616527" y="920228"/>
            <a:ext cx="6078433" cy="3575549"/>
          </a:xfrm>
        </p:spPr>
      </p:pic>
      <p:sp>
        <p:nvSpPr>
          <p:cNvPr id="5" name="Slide Number Placeholder 4">
            <a:extLst>
              <a:ext uri="{FF2B5EF4-FFF2-40B4-BE49-F238E27FC236}">
                <a16:creationId xmlns:a16="http://schemas.microsoft.com/office/drawing/2014/main" id="{07ED4C5D-2E4E-4D16-A11E-14DA28C4E8A2}"/>
              </a:ext>
            </a:extLst>
          </p:cNvPr>
          <p:cNvSpPr>
            <a:spLocks noGrp="1"/>
          </p:cNvSpPr>
          <p:nvPr>
            <p:ph type="sldNum" sz="quarter" idx="12"/>
          </p:nvPr>
        </p:nvSpPr>
        <p:spPr/>
        <p:txBody>
          <a:bodyPr/>
          <a:lstStyle/>
          <a:p>
            <a:pPr indent="-293688"/>
            <a:r>
              <a:rPr lang="en-US" dirty="0">
                <a:solidFill>
                  <a:schemeClr val="bg1"/>
                </a:solidFill>
              </a:rPr>
              <a:t> </a:t>
            </a:r>
            <a:fld id="{D57F1E4F-1CFF-5643-939E-02111984F565}" type="slidenum">
              <a:rPr lang="en-US" smtClean="0">
                <a:solidFill>
                  <a:schemeClr val="bg1"/>
                </a:solidFill>
              </a:rPr>
              <a:pPr indent="-293688"/>
              <a:t>5</a:t>
            </a:fld>
            <a:endParaRPr lang="en-US" dirty="0">
              <a:solidFill>
                <a:schemeClr val="bg1"/>
              </a:solidFill>
            </a:endParaRPr>
          </a:p>
        </p:txBody>
      </p:sp>
      <p:pic>
        <p:nvPicPr>
          <p:cNvPr id="10" name="Picture 9" descr="A picture containing crossword puzzle, black, text&#10;&#10;Description generated with high confidence">
            <a:extLst>
              <a:ext uri="{FF2B5EF4-FFF2-40B4-BE49-F238E27FC236}">
                <a16:creationId xmlns:a16="http://schemas.microsoft.com/office/drawing/2014/main" id="{BFAF2BA6-752A-4C70-9D94-C6CD7BD793A9}"/>
              </a:ext>
            </a:extLst>
          </p:cNvPr>
          <p:cNvPicPr>
            <a:picLocks noChangeAspect="1"/>
          </p:cNvPicPr>
          <p:nvPr/>
        </p:nvPicPr>
        <p:blipFill>
          <a:blip r:embed="rId4"/>
          <a:stretch>
            <a:fillRect/>
          </a:stretch>
        </p:blipFill>
        <p:spPr>
          <a:xfrm>
            <a:off x="6480710" y="3013486"/>
            <a:ext cx="1603417" cy="1603417"/>
          </a:xfrm>
          <a:prstGeom prst="rect">
            <a:avLst/>
          </a:prstGeom>
        </p:spPr>
      </p:pic>
      <p:sp>
        <p:nvSpPr>
          <p:cNvPr id="11" name="TextBox 10">
            <a:extLst>
              <a:ext uri="{FF2B5EF4-FFF2-40B4-BE49-F238E27FC236}">
                <a16:creationId xmlns:a16="http://schemas.microsoft.com/office/drawing/2014/main" id="{41CF0AD0-FA8F-4AE4-8C60-0B7C8D395866}"/>
              </a:ext>
            </a:extLst>
          </p:cNvPr>
          <p:cNvSpPr txBox="1"/>
          <p:nvPr/>
        </p:nvSpPr>
        <p:spPr>
          <a:xfrm>
            <a:off x="6842287" y="2434215"/>
            <a:ext cx="2024621" cy="1082387"/>
          </a:xfrm>
          <a:prstGeom prst="rect">
            <a:avLst/>
          </a:prstGeom>
        </p:spPr>
        <p:txBody>
          <a:bodyPr wrap="none" rtlCol="0">
            <a:noAutofit/>
          </a:bodyPr>
          <a:lstStyle/>
          <a:p>
            <a:pPr algn="l"/>
            <a:r>
              <a:rPr lang="en-US" sz="2800" dirty="0">
                <a:solidFill>
                  <a:schemeClr val="bg1"/>
                </a:solidFill>
                <a:highlight>
                  <a:srgbClr val="D5EAB8"/>
                </a:highlight>
                <a:latin typeface="Arial" charset="0"/>
                <a:ea typeface="Arial" charset="0"/>
                <a:cs typeface="Arial" charset="0"/>
                <a:hlinkClick r:id="rId5"/>
              </a:rPr>
              <a:t>Results?</a:t>
            </a:r>
            <a:endParaRPr lang="en-US" sz="2800" dirty="0">
              <a:solidFill>
                <a:schemeClr val="bg1"/>
              </a:solidFill>
              <a:highlight>
                <a:srgbClr val="D5EAB8"/>
              </a:highlight>
              <a:latin typeface="Arial" charset="0"/>
              <a:ea typeface="Arial" charset="0"/>
              <a:cs typeface="Arial" charset="0"/>
            </a:endParaRPr>
          </a:p>
        </p:txBody>
      </p:sp>
    </p:spTree>
    <p:extLst>
      <p:ext uri="{BB962C8B-B14F-4D97-AF65-F5344CB8AC3E}">
        <p14:creationId xmlns:p14="http://schemas.microsoft.com/office/powerpoint/2010/main" val="1217144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E3FF4-5A9B-459C-BC53-D120F87ECD81}"/>
              </a:ext>
            </a:extLst>
          </p:cNvPr>
          <p:cNvSpPr>
            <a:spLocks noGrp="1"/>
          </p:cNvSpPr>
          <p:nvPr>
            <p:ph type="title"/>
          </p:nvPr>
        </p:nvSpPr>
        <p:spPr>
          <a:xfrm>
            <a:off x="864296" y="-100208"/>
            <a:ext cx="3807912" cy="665521"/>
          </a:xfrm>
        </p:spPr>
        <p:txBody>
          <a:bodyPr/>
          <a:lstStyle/>
          <a:p>
            <a:r>
              <a:rPr lang="en-US" sz="2800" dirty="0">
                <a:effectLst>
                  <a:outerShdw blurRad="38100" dist="38100" dir="2700000" algn="tl">
                    <a:srgbClr val="000000">
                      <a:alpha val="43137"/>
                    </a:srgbClr>
                  </a:outerShdw>
                </a:effectLst>
                <a:highlight>
                  <a:srgbClr val="D5EAB8"/>
                </a:highlight>
                <a:hlinkClick r:id="rId2"/>
              </a:rPr>
              <a:t>Results of the Survey</a:t>
            </a:r>
            <a:endParaRPr lang="en-US" sz="2800" dirty="0">
              <a:effectLst>
                <a:outerShdw blurRad="38100" dist="38100" dir="2700000" algn="tl">
                  <a:srgbClr val="000000">
                    <a:alpha val="43137"/>
                  </a:srgbClr>
                </a:outerShdw>
              </a:effectLst>
              <a:highlight>
                <a:srgbClr val="D5EAB8"/>
              </a:highlight>
            </a:endParaRPr>
          </a:p>
        </p:txBody>
      </p:sp>
      <p:sp>
        <p:nvSpPr>
          <p:cNvPr id="3" name="Content Placeholder 2">
            <a:extLst>
              <a:ext uri="{FF2B5EF4-FFF2-40B4-BE49-F238E27FC236}">
                <a16:creationId xmlns:a16="http://schemas.microsoft.com/office/drawing/2014/main" id="{6FD8ECA0-F8C0-4643-828D-BE1A037063A5}"/>
              </a:ext>
            </a:extLst>
          </p:cNvPr>
          <p:cNvSpPr>
            <a:spLocks noGrp="1"/>
          </p:cNvSpPr>
          <p:nvPr>
            <p:ph idx="1"/>
          </p:nvPr>
        </p:nvSpPr>
        <p:spPr>
          <a:xfrm>
            <a:off x="212942" y="565313"/>
            <a:ext cx="8818324" cy="4157000"/>
          </a:xfrm>
        </p:spPr>
        <p:txBody>
          <a:bodyPr/>
          <a:lstStyle/>
          <a:p>
            <a:pPr marL="0" indent="0">
              <a:buNone/>
            </a:pPr>
            <a:r>
              <a:rPr lang="en-US" sz="1600" b="1" dirty="0">
                <a:solidFill>
                  <a:srgbClr val="FFFF00"/>
                </a:solidFill>
                <a:effectLst>
                  <a:outerShdw blurRad="38100" dist="38100" dir="2700000" algn="tl">
                    <a:srgbClr val="000000">
                      <a:alpha val="43137"/>
                    </a:srgbClr>
                  </a:outerShdw>
                </a:effectLst>
              </a:rPr>
              <a:t>Q1: </a:t>
            </a:r>
            <a:r>
              <a:rPr lang="en-US" sz="1600" dirty="0"/>
              <a:t>Top consideration for selecting a reporting tool?</a:t>
            </a:r>
          </a:p>
          <a:p>
            <a:pPr lvl="1"/>
            <a:r>
              <a:rPr lang="en-US" sz="1600" dirty="0"/>
              <a:t>Ease of use, customizability, and features selected as the most important factors</a:t>
            </a:r>
          </a:p>
          <a:p>
            <a:pPr marL="0" indent="0">
              <a:buNone/>
            </a:pPr>
            <a:r>
              <a:rPr lang="en-US" sz="1600" b="1" dirty="0">
                <a:solidFill>
                  <a:srgbClr val="FFFF00"/>
                </a:solidFill>
                <a:effectLst>
                  <a:outerShdw blurRad="38100" dist="38100" dir="2700000" algn="tl">
                    <a:srgbClr val="000000">
                      <a:alpha val="43137"/>
                    </a:srgbClr>
                  </a:outerShdw>
                </a:effectLst>
              </a:rPr>
              <a:t>Q2: </a:t>
            </a:r>
            <a:r>
              <a:rPr lang="en-US" sz="1600" dirty="0"/>
              <a:t>Current reporting tools used?</a:t>
            </a:r>
          </a:p>
          <a:p>
            <a:pPr lvl="1"/>
            <a:r>
              <a:rPr lang="en-US" sz="1600" dirty="0"/>
              <a:t>Excel, canned reports, and other tools</a:t>
            </a:r>
          </a:p>
          <a:p>
            <a:pPr marL="0" indent="0">
              <a:buNone/>
            </a:pPr>
            <a:r>
              <a:rPr lang="en-US" sz="1600" b="1" dirty="0">
                <a:solidFill>
                  <a:srgbClr val="FFFF00"/>
                </a:solidFill>
                <a:effectLst>
                  <a:outerShdw blurRad="38100" dist="38100" dir="2700000" algn="tl">
                    <a:srgbClr val="000000">
                      <a:alpha val="43137"/>
                    </a:srgbClr>
                  </a:outerShdw>
                </a:effectLst>
              </a:rPr>
              <a:t>Q3: </a:t>
            </a:r>
            <a:r>
              <a:rPr lang="en-US" sz="1600" dirty="0"/>
              <a:t>What tools would use?</a:t>
            </a:r>
          </a:p>
          <a:p>
            <a:pPr lvl="1"/>
            <a:r>
              <a:rPr lang="en-US" sz="1600" dirty="0"/>
              <a:t>Tools that can export and integrate data, allows most control over the data and ease of use in creating dashboards.</a:t>
            </a:r>
          </a:p>
          <a:p>
            <a:pPr marL="0" indent="0">
              <a:buNone/>
            </a:pPr>
            <a:r>
              <a:rPr lang="en-US" sz="1600" b="1" dirty="0">
                <a:solidFill>
                  <a:srgbClr val="FFFF00"/>
                </a:solidFill>
                <a:effectLst>
                  <a:outerShdw blurRad="38100" dist="38100" dir="2700000" algn="tl">
                    <a:srgbClr val="000000">
                      <a:alpha val="43137"/>
                    </a:srgbClr>
                  </a:outerShdw>
                </a:effectLst>
              </a:rPr>
              <a:t>Q4</a:t>
            </a:r>
            <a:r>
              <a:rPr lang="en-US" sz="1600" dirty="0"/>
              <a:t>: Tool interests?</a:t>
            </a:r>
          </a:p>
          <a:p>
            <a:pPr lvl="1"/>
            <a:r>
              <a:rPr lang="en-US" sz="1600" dirty="0"/>
              <a:t>Simple interfaces, drill down ability, accuracy, integration, pulling data from multiple sources (&amp; integration), reporting features, visualization, sharing on mobile or online platforms, end user customization, and robust security features.</a:t>
            </a:r>
          </a:p>
          <a:p>
            <a:pPr marL="0" indent="0">
              <a:buNone/>
            </a:pPr>
            <a:r>
              <a:rPr lang="en-US" sz="1600" b="1" dirty="0">
                <a:solidFill>
                  <a:srgbClr val="FFFF00"/>
                </a:solidFill>
                <a:effectLst>
                  <a:outerShdw blurRad="38100" dist="38100" dir="2700000" algn="tl">
                    <a:srgbClr val="000000">
                      <a:alpha val="43137"/>
                    </a:srgbClr>
                  </a:outerShdw>
                </a:effectLst>
              </a:rPr>
              <a:t>Q5: </a:t>
            </a:r>
            <a:r>
              <a:rPr lang="en-US" sz="1600" dirty="0"/>
              <a:t>Learning needs?</a:t>
            </a:r>
          </a:p>
          <a:p>
            <a:pPr lvl="1"/>
            <a:r>
              <a:rPr lang="en-US" sz="1600" dirty="0"/>
              <a:t>Power BI set up and linkages with myEvolv, customizability of reports, Data Insight, billing, treatment plans.</a:t>
            </a:r>
          </a:p>
          <a:p>
            <a:pPr marL="0" indent="0">
              <a:buNone/>
            </a:pPr>
            <a:r>
              <a:rPr lang="en-US" sz="1600" b="1" dirty="0">
                <a:solidFill>
                  <a:srgbClr val="FFFF00"/>
                </a:solidFill>
                <a:effectLst>
                  <a:outerShdw blurRad="38100" dist="38100" dir="2700000" algn="tl">
                    <a:srgbClr val="000000">
                      <a:alpha val="43137"/>
                    </a:srgbClr>
                  </a:outerShdw>
                </a:effectLst>
              </a:rPr>
              <a:t>Request: What are others using? For both reporting, dashboarding, and data integration.</a:t>
            </a:r>
          </a:p>
          <a:p>
            <a:endParaRPr lang="en-US" sz="1600" dirty="0"/>
          </a:p>
          <a:p>
            <a:pPr lvl="1"/>
            <a:endParaRPr lang="en-US" sz="1600" dirty="0"/>
          </a:p>
        </p:txBody>
      </p:sp>
      <p:sp>
        <p:nvSpPr>
          <p:cNvPr id="4" name="Slide Number Placeholder 3">
            <a:extLst>
              <a:ext uri="{FF2B5EF4-FFF2-40B4-BE49-F238E27FC236}">
                <a16:creationId xmlns:a16="http://schemas.microsoft.com/office/drawing/2014/main" id="{70A03916-13D6-45FC-8C9E-E98F208A94A2}"/>
              </a:ext>
            </a:extLst>
          </p:cNvPr>
          <p:cNvSpPr>
            <a:spLocks noGrp="1"/>
          </p:cNvSpPr>
          <p:nvPr>
            <p:ph type="sldNum" sz="quarter" idx="12"/>
          </p:nvPr>
        </p:nvSpPr>
        <p:spPr/>
        <p:txBody>
          <a:bodyPr/>
          <a:lstStyle/>
          <a:p>
            <a:fld id="{D57F1E4F-1CFF-5643-939E-02111984F565}" type="slidenum">
              <a:rPr lang="en-US" sz="2000"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1079796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A33AF25E-66DA-4160-88D3-27515532D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186" y="435264"/>
            <a:ext cx="7248626" cy="445358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CDBCB64-1DDB-40E4-999C-A7A5B389B2EE}"/>
              </a:ext>
            </a:extLst>
          </p:cNvPr>
          <p:cNvSpPr>
            <a:spLocks noGrp="1"/>
          </p:cNvSpPr>
          <p:nvPr>
            <p:ph type="sldNum" sz="quarter" idx="4294967295"/>
          </p:nvPr>
        </p:nvSpPr>
        <p:spPr/>
        <p:txBody>
          <a:bodyPr/>
          <a:lstStyle/>
          <a:p>
            <a:r>
              <a:rPr lang="en-US" dirty="0"/>
              <a:t> </a:t>
            </a:r>
            <a:fld id="{D57F1E4F-1CFF-5643-939E-02111984F565}" type="slidenum">
              <a:rPr lang="en-US" smtClean="0">
                <a:solidFill>
                  <a:schemeClr val="bg1"/>
                </a:solidFill>
              </a:rPr>
              <a:t>7</a:t>
            </a:fld>
            <a:endParaRPr lang="en-US" dirty="0">
              <a:solidFill>
                <a:schemeClr val="bg1"/>
              </a:solidFill>
            </a:endParaRPr>
          </a:p>
        </p:txBody>
      </p:sp>
      <p:pic>
        <p:nvPicPr>
          <p:cNvPr id="3078" name="Picture 6" descr="Image result for dashboarding png">
            <a:extLst>
              <a:ext uri="{FF2B5EF4-FFF2-40B4-BE49-F238E27FC236}">
                <a16:creationId xmlns:a16="http://schemas.microsoft.com/office/drawing/2014/main" id="{860F247C-394D-4760-A206-CF866ED73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60" y="2521239"/>
            <a:ext cx="3766495" cy="21869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AB3C5E00-1CF3-45C6-8466-52224B9D7A4D}"/>
              </a:ext>
            </a:extLst>
          </p:cNvPr>
          <p:cNvSpPr>
            <a:spLocks noGrp="1"/>
          </p:cNvSpPr>
          <p:nvPr>
            <p:ph type="title"/>
          </p:nvPr>
        </p:nvSpPr>
        <p:spPr>
          <a:xfrm>
            <a:off x="317688" y="842158"/>
            <a:ext cx="6330543" cy="790700"/>
          </a:xfrm>
        </p:spPr>
        <p:txBody>
          <a:bodyPr/>
          <a:lstStyle/>
          <a:p>
            <a:pPr algn="ctr"/>
            <a:r>
              <a:rPr lang="en-US" sz="7200" b="1" dirty="0">
                <a:solidFill>
                  <a:srgbClr val="FFFF00"/>
                </a:solidFill>
              </a:rPr>
              <a:t>Reporting</a:t>
            </a:r>
          </a:p>
        </p:txBody>
      </p:sp>
      <p:pic>
        <p:nvPicPr>
          <p:cNvPr id="8" name="Picture 4" descr="Image result for reports">
            <a:extLst>
              <a:ext uri="{FF2B5EF4-FFF2-40B4-BE49-F238E27FC236}">
                <a16:creationId xmlns:a16="http://schemas.microsoft.com/office/drawing/2014/main" id="{DE4733A1-2BE6-4326-AD28-0E4CCABFEC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5274" y="0"/>
            <a:ext cx="3232464" cy="435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7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36E92-4060-4B4D-A335-F31C857CAF59}"/>
              </a:ext>
            </a:extLst>
          </p:cNvPr>
          <p:cNvSpPr>
            <a:spLocks noGrp="1"/>
          </p:cNvSpPr>
          <p:nvPr>
            <p:ph type="title"/>
          </p:nvPr>
        </p:nvSpPr>
        <p:spPr>
          <a:xfrm>
            <a:off x="757873" y="208958"/>
            <a:ext cx="6939116" cy="762491"/>
          </a:xfrm>
        </p:spPr>
        <p:txBody>
          <a:bodyPr>
            <a:normAutofit/>
          </a:bodyPr>
          <a:lstStyle/>
          <a:p>
            <a:r>
              <a:rPr lang="en-US" b="1" dirty="0">
                <a:solidFill>
                  <a:srgbClr val="EBEBEB"/>
                </a:solidFill>
                <a:effectLst>
                  <a:outerShdw blurRad="38100" dist="38100" dir="2700000" algn="tl">
                    <a:srgbClr val="000000">
                      <a:alpha val="43137"/>
                    </a:srgbClr>
                  </a:outerShdw>
                </a:effectLst>
              </a:rPr>
              <a:t>Reporting</a:t>
            </a:r>
          </a:p>
        </p:txBody>
      </p:sp>
      <p:sp>
        <p:nvSpPr>
          <p:cNvPr id="3" name="Content Placeholder 2">
            <a:extLst>
              <a:ext uri="{FF2B5EF4-FFF2-40B4-BE49-F238E27FC236}">
                <a16:creationId xmlns:a16="http://schemas.microsoft.com/office/drawing/2014/main" id="{8ED7D520-4C4B-4E8D-8E84-1DC1C0D41CEB}"/>
              </a:ext>
            </a:extLst>
          </p:cNvPr>
          <p:cNvSpPr>
            <a:spLocks noGrp="1"/>
          </p:cNvSpPr>
          <p:nvPr>
            <p:ph idx="1"/>
          </p:nvPr>
        </p:nvSpPr>
        <p:spPr>
          <a:xfrm>
            <a:off x="457200" y="1028940"/>
            <a:ext cx="8363041" cy="2744017"/>
          </a:xfrm>
        </p:spPr>
        <p:txBody>
          <a:bodyPr>
            <a:normAutofit/>
          </a:bodyPr>
          <a:lstStyle/>
          <a:p>
            <a:pPr>
              <a:spcBef>
                <a:spcPts val="0"/>
              </a:spcBef>
            </a:pPr>
            <a:r>
              <a:rPr lang="en-US" sz="1800" b="1" dirty="0">
                <a:effectLst>
                  <a:outerShdw blurRad="38100" dist="38100" dir="2700000" algn="tl">
                    <a:srgbClr val="000000">
                      <a:alpha val="43137"/>
                    </a:srgbClr>
                  </a:outerShdw>
                </a:effectLst>
              </a:rPr>
              <a:t>Reporting </a:t>
            </a:r>
            <a:r>
              <a:rPr lang="en-US" sz="1800" dirty="0"/>
              <a:t>uses data to track the performance of your business and paves the way on what questions to further ask.</a:t>
            </a:r>
          </a:p>
          <a:p>
            <a:pPr lvl="1">
              <a:spcBef>
                <a:spcPts val="0"/>
              </a:spcBef>
            </a:pPr>
            <a:r>
              <a:rPr lang="en-US" sz="1800" b="1" i="1" dirty="0">
                <a:effectLst>
                  <a:outerShdw blurRad="38100" dist="38100" dir="2700000" algn="tl">
                    <a:srgbClr val="000000">
                      <a:alpha val="43137"/>
                    </a:srgbClr>
                  </a:outerShdw>
                </a:effectLst>
              </a:rPr>
              <a:t>Analysis</a:t>
            </a:r>
            <a:r>
              <a:rPr lang="en-US" sz="1800" b="1" i="1" dirty="0"/>
              <a:t> </a:t>
            </a:r>
            <a:r>
              <a:rPr lang="en-US" sz="1800" i="1" dirty="0"/>
              <a:t>uses data to answer strategic questions about your business and attempts to answer them.</a:t>
            </a:r>
          </a:p>
          <a:p>
            <a:pPr>
              <a:spcBef>
                <a:spcPts val="0"/>
              </a:spcBef>
            </a:pPr>
            <a:r>
              <a:rPr lang="en-US" sz="1800" b="1" dirty="0">
                <a:effectLst>
                  <a:outerShdw blurRad="38100" dist="38100" dir="2700000" algn="tl">
                    <a:srgbClr val="000000">
                      <a:alpha val="43137"/>
                    </a:srgbClr>
                  </a:outerShdw>
                </a:effectLst>
              </a:rPr>
              <a:t>Data reporting </a:t>
            </a:r>
            <a:r>
              <a:rPr lang="en-US" sz="1800" dirty="0"/>
              <a:t>is the process of organizing data into charts and tables in order to track performance </a:t>
            </a:r>
            <a:r>
              <a:rPr lang="en-US" sz="2000" dirty="0"/>
              <a:t>of your business.</a:t>
            </a:r>
            <a:r>
              <a:rPr lang="en-US" sz="2400" dirty="0"/>
              <a:t> </a:t>
            </a:r>
            <a:endParaRPr lang="en-US" sz="1200" i="1" dirty="0"/>
          </a:p>
        </p:txBody>
      </p:sp>
      <p:sp>
        <p:nvSpPr>
          <p:cNvPr id="5" name="Slide Number Placeholder 4">
            <a:extLst>
              <a:ext uri="{FF2B5EF4-FFF2-40B4-BE49-F238E27FC236}">
                <a16:creationId xmlns:a16="http://schemas.microsoft.com/office/drawing/2014/main" id="{80ED096E-B2EB-4429-A3AA-EEDFDB9D28AF}"/>
              </a:ext>
            </a:extLst>
          </p:cNvPr>
          <p:cNvSpPr>
            <a:spLocks noGrp="1"/>
          </p:cNvSpPr>
          <p:nvPr>
            <p:ph type="sldNum" sz="quarter" idx="12"/>
          </p:nvPr>
        </p:nvSpPr>
        <p:spPr>
          <a:xfrm>
            <a:off x="0" y="35380"/>
            <a:ext cx="628649" cy="575765"/>
          </a:xfrm>
        </p:spPr>
        <p:txBody>
          <a:bodyPr>
            <a:normAutofit/>
          </a:bodyPr>
          <a:lstStyle/>
          <a:p>
            <a:pPr>
              <a:spcAft>
                <a:spcPts val="450"/>
              </a:spcAft>
            </a:pPr>
            <a:fld id="{D57F1E4F-1CFF-5643-939E-02111984F565}" type="slidenum">
              <a:rPr lang="en-US">
                <a:solidFill>
                  <a:srgbClr val="FFFFFF"/>
                </a:solidFill>
              </a:rPr>
              <a:pPr>
                <a:spcAft>
                  <a:spcPts val="450"/>
                </a:spcAft>
              </a:pPr>
              <a:t>8</a:t>
            </a:fld>
            <a:endParaRPr lang="en-US" dirty="0">
              <a:solidFill>
                <a:srgbClr val="FFFFFF"/>
              </a:solidFill>
            </a:endParaRPr>
          </a:p>
        </p:txBody>
      </p:sp>
      <p:pic>
        <p:nvPicPr>
          <p:cNvPr id="4098" name="Picture 2" descr="Image result for reporting">
            <a:extLst>
              <a:ext uri="{FF2B5EF4-FFF2-40B4-BE49-F238E27FC236}">
                <a16:creationId xmlns:a16="http://schemas.microsoft.com/office/drawing/2014/main" id="{389E5489-200A-41FD-B7B6-B545CF97E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370" y="2850979"/>
            <a:ext cx="6705295" cy="1843956"/>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55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building&#10;&#10;Description generated with very high confidence">
            <a:extLst>
              <a:ext uri="{FF2B5EF4-FFF2-40B4-BE49-F238E27FC236}">
                <a16:creationId xmlns:a16="http://schemas.microsoft.com/office/drawing/2014/main" id="{524539BC-732D-42BB-8A74-03941BBB8E8F}"/>
              </a:ext>
            </a:extLst>
          </p:cNvPr>
          <p:cNvPicPr>
            <a:picLocks noChangeAspect="1"/>
          </p:cNvPicPr>
          <p:nvPr/>
        </p:nvPicPr>
        <p:blipFill rotWithShape="1">
          <a:blip r:embed="rId3">
            <a:alphaModFix/>
            <a:extLst/>
          </a:blip>
          <a:srcRect l="9091" t="401" b="8690"/>
          <a:stretch/>
        </p:blipFill>
        <p:spPr>
          <a:xfrm>
            <a:off x="182126" y="1367757"/>
            <a:ext cx="3813572" cy="2247697"/>
          </a:xfrm>
          <a:prstGeom prst="rect">
            <a:avLst/>
          </a:prstGeom>
        </p:spPr>
      </p:pic>
      <p:sp>
        <p:nvSpPr>
          <p:cNvPr id="2" name="Title 1">
            <a:extLst>
              <a:ext uri="{FF2B5EF4-FFF2-40B4-BE49-F238E27FC236}">
                <a16:creationId xmlns:a16="http://schemas.microsoft.com/office/drawing/2014/main" id="{D9D6190B-E8C4-46D9-B4D6-8E6B2267C2F4}"/>
              </a:ext>
            </a:extLst>
          </p:cNvPr>
          <p:cNvSpPr>
            <a:spLocks noGrp="1"/>
          </p:cNvSpPr>
          <p:nvPr>
            <p:ph type="title"/>
          </p:nvPr>
        </p:nvSpPr>
        <p:spPr>
          <a:xfrm>
            <a:off x="817418" y="42327"/>
            <a:ext cx="7968960" cy="588056"/>
          </a:xfrm>
        </p:spPr>
        <p:txBody>
          <a:bodyPr anchor="b">
            <a:noAutofit/>
          </a:bodyPr>
          <a:lstStyle/>
          <a:p>
            <a:pPr>
              <a:lnSpc>
                <a:spcPct val="90000"/>
              </a:lnSpc>
            </a:pPr>
            <a:r>
              <a:rPr lang="en-US" sz="2800" b="1" dirty="0">
                <a:solidFill>
                  <a:srgbClr val="EBEBEB"/>
                </a:solidFill>
                <a:effectLst>
                  <a:outerShdw blurRad="38100" dist="38100" dir="2700000" algn="tl">
                    <a:srgbClr val="000000">
                      <a:alpha val="43137"/>
                    </a:srgbClr>
                  </a:outerShdw>
                </a:effectLst>
              </a:rPr>
              <a:t>Data Sources, Indicators, and Outcomes</a:t>
            </a:r>
          </a:p>
        </p:txBody>
      </p:sp>
      <p:sp>
        <p:nvSpPr>
          <p:cNvPr id="3" name="Content Placeholder 2">
            <a:extLst>
              <a:ext uri="{FF2B5EF4-FFF2-40B4-BE49-F238E27FC236}">
                <a16:creationId xmlns:a16="http://schemas.microsoft.com/office/drawing/2014/main" id="{9458FA75-F94A-4FD2-902F-E7ABA6AF2564}"/>
              </a:ext>
            </a:extLst>
          </p:cNvPr>
          <p:cNvSpPr>
            <a:spLocks noGrp="1"/>
          </p:cNvSpPr>
          <p:nvPr>
            <p:ph idx="1"/>
          </p:nvPr>
        </p:nvSpPr>
        <p:spPr>
          <a:xfrm>
            <a:off x="3775365" y="741219"/>
            <a:ext cx="5250872" cy="4010889"/>
          </a:xfrm>
        </p:spPr>
        <p:txBody>
          <a:bodyPr anchor="t">
            <a:normAutofit fontScale="92500"/>
          </a:bodyPr>
          <a:lstStyle/>
          <a:p>
            <a:r>
              <a:rPr lang="en-US" sz="2400" b="1" dirty="0">
                <a:solidFill>
                  <a:srgbClr val="EBEBEB"/>
                </a:solidFill>
                <a:effectLst>
                  <a:outerShdw blurRad="38100" dist="38100" dir="2700000" algn="tl">
                    <a:srgbClr val="000000">
                      <a:alpha val="43137"/>
                    </a:srgbClr>
                  </a:outerShdw>
                </a:effectLst>
              </a:rPr>
              <a:t>Data Sources</a:t>
            </a:r>
          </a:p>
          <a:p>
            <a:pPr lvl="1"/>
            <a:r>
              <a:rPr lang="en-US" b="1" dirty="0">
                <a:solidFill>
                  <a:srgbClr val="EBEBEB"/>
                </a:solidFill>
                <a:effectLst>
                  <a:outerShdw blurRad="38100" dist="38100" dir="2700000" algn="tl">
                    <a:srgbClr val="000000">
                      <a:alpha val="43137"/>
                    </a:srgbClr>
                  </a:outerShdw>
                </a:effectLst>
              </a:rPr>
              <a:t>Data Source Mapping within Enterprises</a:t>
            </a:r>
          </a:p>
          <a:p>
            <a:pPr lvl="2"/>
            <a:r>
              <a:rPr lang="en-US" sz="2400" b="1" dirty="0">
                <a:solidFill>
                  <a:srgbClr val="EBEBEB"/>
                </a:solidFill>
                <a:effectLst>
                  <a:outerShdw blurRad="38100" dist="38100" dir="2700000" algn="tl">
                    <a:srgbClr val="000000">
                      <a:alpha val="43137"/>
                    </a:srgbClr>
                  </a:outerShdw>
                </a:effectLst>
              </a:rPr>
              <a:t>Where does your data lie to answer your process/outcome questions?</a:t>
            </a:r>
          </a:p>
          <a:p>
            <a:r>
              <a:rPr lang="en-US" sz="2400" b="1" dirty="0">
                <a:solidFill>
                  <a:srgbClr val="EBEBEB"/>
                </a:solidFill>
                <a:effectLst>
                  <a:outerShdw blurRad="38100" dist="38100" dir="2700000" algn="tl">
                    <a:srgbClr val="000000">
                      <a:alpha val="43137"/>
                    </a:srgbClr>
                  </a:outerShdw>
                </a:effectLst>
              </a:rPr>
              <a:t>Indicators (KPQs) / Outcomes (KPIs)</a:t>
            </a:r>
          </a:p>
          <a:p>
            <a:pPr lvl="1"/>
            <a:r>
              <a:rPr lang="en-US" b="1" dirty="0">
                <a:solidFill>
                  <a:srgbClr val="EBEBEB"/>
                </a:solidFill>
                <a:effectLst>
                  <a:outerShdw blurRad="38100" dist="38100" dir="2700000" algn="tl">
                    <a:srgbClr val="000000">
                      <a:alpha val="43137"/>
                    </a:srgbClr>
                  </a:outerShdw>
                </a:effectLst>
              </a:rPr>
              <a:t>Leading Indicators</a:t>
            </a:r>
          </a:p>
          <a:p>
            <a:pPr lvl="1"/>
            <a:r>
              <a:rPr lang="en-US" b="1" dirty="0">
                <a:solidFill>
                  <a:srgbClr val="EBEBEB"/>
                </a:solidFill>
                <a:effectLst>
                  <a:outerShdw blurRad="38100" dist="38100" dir="2700000" algn="tl">
                    <a:srgbClr val="000000">
                      <a:alpha val="43137"/>
                    </a:srgbClr>
                  </a:outerShdw>
                </a:effectLst>
              </a:rPr>
              <a:t>Lagging Indicators</a:t>
            </a:r>
          </a:p>
          <a:p>
            <a:pPr lvl="1"/>
            <a:endParaRPr lang="en-US" sz="3600" dirty="0">
              <a:solidFill>
                <a:srgbClr val="FFFF00"/>
              </a:solidFill>
              <a:effectLst>
                <a:outerShdw blurRad="38100" dist="38100" dir="2700000" algn="tl">
                  <a:srgbClr val="000000">
                    <a:alpha val="43137"/>
                  </a:srgbClr>
                </a:outerShdw>
              </a:effectLst>
            </a:endParaRPr>
          </a:p>
        </p:txBody>
      </p:sp>
      <p:sp>
        <p:nvSpPr>
          <p:cNvPr id="5" name="Slide Number Placeholder 4">
            <a:extLst>
              <a:ext uri="{FF2B5EF4-FFF2-40B4-BE49-F238E27FC236}">
                <a16:creationId xmlns:a16="http://schemas.microsoft.com/office/drawing/2014/main" id="{F3410ED0-A3E6-47AB-BD5B-57C0471499EB}"/>
              </a:ext>
            </a:extLst>
          </p:cNvPr>
          <p:cNvSpPr>
            <a:spLocks noGrp="1"/>
          </p:cNvSpPr>
          <p:nvPr>
            <p:ph type="sldNum" sz="quarter" idx="12"/>
          </p:nvPr>
        </p:nvSpPr>
        <p:spPr>
          <a:xfrm>
            <a:off x="0" y="35018"/>
            <a:ext cx="628649" cy="575765"/>
          </a:xfrm>
        </p:spPr>
        <p:txBody>
          <a:bodyPr>
            <a:normAutofit/>
          </a:bodyPr>
          <a:lstStyle/>
          <a:p>
            <a:pPr>
              <a:spcAft>
                <a:spcPts val="450"/>
              </a:spcAft>
            </a:pPr>
            <a:fld id="{D57F1E4F-1CFF-5643-939E-02111984F565}" type="slidenum">
              <a:rPr lang="en-US" smtClean="0">
                <a:solidFill>
                  <a:schemeClr val="bg1"/>
                </a:solidFill>
              </a:rPr>
              <a:pPr>
                <a:spcAft>
                  <a:spcPts val="450"/>
                </a:spcAft>
              </a:pPr>
              <a:t>9</a:t>
            </a:fld>
            <a:endParaRPr lang="en-US" dirty="0">
              <a:solidFill>
                <a:schemeClr val="bg1"/>
              </a:solidFill>
            </a:endParaRPr>
          </a:p>
        </p:txBody>
      </p:sp>
    </p:spTree>
    <p:extLst>
      <p:ext uri="{BB962C8B-B14F-4D97-AF65-F5344CB8AC3E}">
        <p14:creationId xmlns:p14="http://schemas.microsoft.com/office/powerpoint/2010/main" val="3398943134"/>
      </p:ext>
    </p:extLst>
  </p:cSld>
  <p:clrMapOvr>
    <a:masterClrMapping/>
  </p:clrMapOvr>
</p:sld>
</file>

<file path=ppt/theme/theme1.xml><?xml version="1.0" encoding="utf-8"?>
<a:theme xmlns:a="http://schemas.openxmlformats.org/drawingml/2006/main" name="Netsmart Generic">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6A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Autofit/>
      </a:bodyPr>
      <a:lstStyle>
        <a:defPPr algn="l">
          <a:defRPr dirty="0" smtClean="0">
            <a:solidFill>
              <a:schemeClr val="tx2"/>
            </a:solidFill>
            <a:latin typeface="Arial" charset="0"/>
            <a:ea typeface="Arial" charset="0"/>
            <a:cs typeface="Arial" charset="0"/>
          </a:defRPr>
        </a:defPPr>
      </a:lstStyle>
    </a:txDef>
  </a:objectDefaults>
  <a:extraClrSchemeLst/>
</a:theme>
</file>

<file path=ppt/theme/theme2.xml><?xml version="1.0" encoding="utf-8"?>
<a:theme xmlns:a="http://schemas.openxmlformats.org/drawingml/2006/main" name="Title Slide">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6A8"/>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Autofit/>
      </a:bodyPr>
      <a:lstStyle>
        <a:defPPr algn="l">
          <a:defRPr dirty="0" smtClean="0">
            <a:solidFill>
              <a:schemeClr val="tx2"/>
            </a:solidFill>
            <a:latin typeface="Arial" charset="0"/>
            <a:ea typeface="Arial" charset="0"/>
            <a:cs typeface="Arial" charset="0"/>
          </a:defRPr>
        </a:defPPr>
      </a:lstStyle>
    </a:txDef>
  </a:objectDefaults>
  <a:extraClrSchemeLst/>
</a:theme>
</file>

<file path=ppt/theme/theme3.xml><?xml version="1.0" encoding="utf-8"?>
<a:theme xmlns:a="http://schemas.openxmlformats.org/drawingml/2006/main" name="Netsmart Overview slides">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6A8"/>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Autofit/>
      </a:bodyPr>
      <a:lstStyle>
        <a:defPPr algn="l">
          <a:defRPr dirty="0" smtClean="0">
            <a:solidFill>
              <a:schemeClr val="tx2"/>
            </a:solidFill>
            <a:latin typeface="Arial" charset="0"/>
            <a:ea typeface="Arial" charset="0"/>
            <a:cs typeface="Arial" charset="0"/>
          </a:defRPr>
        </a:defPPr>
      </a:lstStyle>
    </a:txDef>
  </a:objectDefaults>
  <a:extraClrSchemeLst/>
</a:theme>
</file>

<file path=ppt/theme/theme4.xml><?xml version="1.0" encoding="utf-8"?>
<a:theme xmlns:a="http://schemas.openxmlformats.org/drawingml/2006/main" name="Section Headers">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6A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Autofit/>
      </a:bodyPr>
      <a:lstStyle>
        <a:defPPr algn="l">
          <a:defRPr dirty="0" smtClean="0">
            <a:solidFill>
              <a:schemeClr val="tx2"/>
            </a:solidFill>
            <a:latin typeface="Arial" charset="0"/>
            <a:ea typeface="Arial" charset="0"/>
            <a:cs typeface="Arial" charset="0"/>
          </a:defRPr>
        </a:defPPr>
      </a:lstStyle>
    </a:txDef>
  </a:objectDefaults>
  <a:extraClrSchemeLst/>
</a:theme>
</file>

<file path=ppt/theme/theme5.xml><?xml version="1.0" encoding="utf-8"?>
<a:theme xmlns:a="http://schemas.openxmlformats.org/drawingml/2006/main" name="Interior Slide Designs">
  <a:themeElements>
    <a:clrScheme name="Netsmart 2017">
      <a:dk1>
        <a:srgbClr val="003B5C"/>
      </a:dk1>
      <a:lt1>
        <a:srgbClr val="FFFFFF"/>
      </a:lt1>
      <a:dk2>
        <a:srgbClr val="58595B"/>
      </a:dk2>
      <a:lt2>
        <a:srgbClr val="D1DDE6"/>
      </a:lt2>
      <a:accent1>
        <a:srgbClr val="6BA4B8"/>
      </a:accent1>
      <a:accent2>
        <a:srgbClr val="84BD00"/>
      </a:accent2>
      <a:accent3>
        <a:srgbClr val="F3D03E"/>
      </a:accent3>
      <a:accent4>
        <a:srgbClr val="753BBD"/>
      </a:accent4>
      <a:accent5>
        <a:srgbClr val="0093B2"/>
      </a:accent5>
      <a:accent6>
        <a:srgbClr val="E87722"/>
      </a:accent6>
      <a:hlink>
        <a:srgbClr val="0076A8"/>
      </a:hlink>
      <a:folHlink>
        <a:srgbClr val="0076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6A8"/>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w="38100" cap="flat" cmpd="sng" algn="ctr">
          <a:solidFill>
            <a:schemeClr val="tx2">
              <a:lumMod val="60000"/>
              <a:lumOff val="40000"/>
            </a:schemeClr>
          </a:solidFill>
          <a:prstDash val="solid"/>
          <a:headEnd w="lg" len="med"/>
          <a:tailEnd type="none"/>
        </a:ln>
        <a:effectLst/>
      </a:spPr>
      <a:bodyPr/>
      <a:lstStyle/>
    </a:lnDef>
    <a:txDef>
      <a:spPr/>
      <a:bodyPr wrap="square" rtlCol="0">
        <a:noAutofit/>
      </a:bodyPr>
      <a:lstStyle>
        <a:defPPr algn="l">
          <a:defRPr dirty="0" smtClean="0">
            <a:solidFill>
              <a:schemeClr val="tx2"/>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Category xmlns="79ce75fb-0a26-4d6f-948b-e160dad30d98">Templates</Category>
    <State xmlns="af5d1f06-c020-47ad-ad82-fb9ecd5e5080" xsi:nil="true"/>
    <Solution xmlns="79ce75fb-0a26-4d6f-948b-e160dad30d98"/>
    <Community0 xmlns="79ce75fb-0a26-4d6f-948b-e160dad30d98"/>
    <DemandGen_x0020_Indicator xmlns="79ce75fb-0a26-4d6f-948b-e160dad30d98" xsi:nil="true"/>
    <DemandGen_x0020_Completed_x002f_Not xmlns="79ce75fb-0a26-4d6f-948b-e160dad30d98" xsi:nil="true"/>
    <Solution_x0020_Card_x0020_Categories xmlns="79ce75fb-0a26-4d6f-948b-e160dad30d98" xsi:nil="true"/>
    <Order0 xmlns="79ce75fb-0a26-4d6f-948b-e160dad30d98">1</Order0>
    <Press_x0020_Release_x0020_Date xmlns="79ce75fb-0a26-4d6f-948b-e160dad30d98" xsi:nil="true"/>
    <SharedWithUsers xmlns="af5d1f06-c020-47ad-ad82-fb9ecd5e5080">
      <UserInfo>
        <DisplayName>Seltman, Teresa</DisplayName>
        <AccountId>889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72EF57AAD11749BD7B784BEDF5FB89" ma:contentTypeVersion="23" ma:contentTypeDescription="Create a new document." ma:contentTypeScope="" ma:versionID="6868e9ccc0051403bba5002db6a2222a">
  <xsd:schema xmlns:xsd="http://www.w3.org/2001/XMLSchema" xmlns:xs="http://www.w3.org/2001/XMLSchema" xmlns:p="http://schemas.microsoft.com/office/2006/metadata/properties" xmlns:ns1="http://schemas.microsoft.com/sharepoint/v3" xmlns:ns2="79ce75fb-0a26-4d6f-948b-e160dad30d98" xmlns:ns3="af5d1f06-c020-47ad-ad82-fb9ecd5e5080" xmlns:ns4="http://schemas.microsoft.com/sharepoint/v4" targetNamespace="http://schemas.microsoft.com/office/2006/metadata/properties" ma:root="true" ma:fieldsID="7364e76c658cc76615fef6549f7fdd7e" ns1:_="" ns2:_="" ns3:_="" ns4:_="">
    <xsd:import namespace="http://schemas.microsoft.com/sharepoint/v3"/>
    <xsd:import namespace="79ce75fb-0a26-4d6f-948b-e160dad30d98"/>
    <xsd:import namespace="af5d1f06-c020-47ad-ad82-fb9ecd5e5080"/>
    <xsd:import namespace="http://schemas.microsoft.com/sharepoint/v4"/>
    <xsd:element name="properties">
      <xsd:complexType>
        <xsd:sequence>
          <xsd:element name="documentManagement">
            <xsd:complexType>
              <xsd:all>
                <xsd:element ref="ns2:Category" minOccurs="0"/>
                <xsd:element ref="ns2:Solution" minOccurs="0"/>
                <xsd:element ref="ns2:Community0" minOccurs="0"/>
                <xsd:element ref="ns3:State" minOccurs="0"/>
                <xsd:element ref="ns1:EmailSender" minOccurs="0"/>
                <xsd:element ref="ns1:EmailTo" minOccurs="0"/>
                <xsd:element ref="ns1:EmailCc" minOccurs="0"/>
                <xsd:element ref="ns1:EmailFrom" minOccurs="0"/>
                <xsd:element ref="ns1:EmailSubject" minOccurs="0"/>
                <xsd:element ref="ns4:EmailHeaders" minOccurs="0"/>
                <xsd:element ref="ns2:Press_x0020_Release_x0020_Date" minOccurs="0"/>
                <xsd:element ref="ns2:Order0" minOccurs="0"/>
                <xsd:element ref="ns2:DemandGen_x0020_Indicator" minOccurs="0"/>
                <xsd:element ref="ns2:DemandGen_x0020_Completed_x002f_Not" minOccurs="0"/>
                <xsd:element ref="ns2:Solution_x0020_Card_x0020_Categories" minOccurs="0"/>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6" nillable="true" ma:displayName="E-Mail Sender" ma:description="" ma:hidden="true" ma:internalName="EmailSender">
      <xsd:simpleType>
        <xsd:restriction base="dms:Note">
          <xsd:maxLength value="255"/>
        </xsd:restriction>
      </xsd:simpleType>
    </xsd:element>
    <xsd:element name="EmailTo" ma:index="7" nillable="true" ma:displayName="E-Mail To" ma:description="" ma:hidden="true" ma:internalName="EmailTo">
      <xsd:simpleType>
        <xsd:restriction base="dms:Note">
          <xsd:maxLength value="255"/>
        </xsd:restriction>
      </xsd:simpleType>
    </xsd:element>
    <xsd:element name="EmailCc" ma:index="8" nillable="true" ma:displayName="E-Mail Cc" ma:description="" ma:hidden="true" ma:internalName="EmailCc">
      <xsd:simpleType>
        <xsd:restriction base="dms:Note">
          <xsd:maxLength value="255"/>
        </xsd:restriction>
      </xsd:simpleType>
    </xsd:element>
    <xsd:element name="EmailFrom" ma:index="9" nillable="true" ma:displayName="E-Mail From" ma:description="" ma:hidden="true" ma:internalName="EmailFrom">
      <xsd:simpleType>
        <xsd:restriction base="dms:Text"/>
      </xsd:simpleType>
    </xsd:element>
    <xsd:element name="EmailSubject" ma:index="10" nillable="true" ma:displayName="E-Mail Subject" ma:description=""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ce75fb-0a26-4d6f-948b-e160dad30d98" elementFormDefault="qualified">
    <xsd:import namespace="http://schemas.microsoft.com/office/2006/documentManagement/types"/>
    <xsd:import namespace="http://schemas.microsoft.com/office/infopath/2007/PartnerControls"/>
    <xsd:element name="Category" ma:index="2" nillable="true" ma:displayName="Asset Type" ma:format="Dropdown" ma:internalName="Category">
      <xsd:simpleType>
        <xsd:restriction base="dms:Choice">
          <xsd:enumeration value="Demand Generation"/>
          <xsd:enumeration value="Demonstration Materials"/>
          <xsd:enumeration value="HIT Value Model"/>
          <xsd:enumeration value="InfoGraphics"/>
          <xsd:enumeration value="Logos"/>
          <xsd:enumeration value="Marketing Misc"/>
          <xsd:enumeration value="Marketing Slicks"/>
          <xsd:enumeration value="Netsmart Community"/>
          <xsd:enumeration value="News Releases"/>
          <xsd:enumeration value="PowerPoints"/>
          <xsd:enumeration value="Solution Card"/>
          <xsd:enumeration value="Solution Sheets"/>
          <xsd:enumeration value="Solution Site Profiles"/>
          <xsd:enumeration value="Success Stories"/>
          <xsd:enumeration value="Webinars"/>
          <xsd:enumeration value="Templates"/>
          <xsd:enumeration value="Tradeshows"/>
          <xsd:enumeration value="Whitepapers"/>
        </xsd:restriction>
      </xsd:simpleType>
    </xsd:element>
    <xsd:element name="Solution" ma:index="3" nillable="true" ma:displayName="Solution" ma:internalName="Solution">
      <xsd:complexType>
        <xsd:complexContent>
          <xsd:extension base="dms:MultiChoice">
            <xsd:sequence>
              <xsd:element name="Value" maxOccurs="unbounded" minOccurs="0" nillable="true">
                <xsd:simpleType>
                  <xsd:restriction base="dms:Choice">
                    <xsd:enumeration value="All"/>
                    <xsd:enumeration value="Analytics"/>
                    <xsd:enumeration value="Application Management"/>
                    <xsd:enumeration value="Benchmarking"/>
                    <xsd:enumeration value="CareGuidance"/>
                    <xsd:enumeration value="CareConnect"/>
                    <xsd:enumeration value="CareConnect Inbox"/>
                    <xsd:enumeration value="CareManager"/>
                    <xsd:enumeration value="CarePathways"/>
                    <xsd:enumeration value="CarePointe"/>
                    <xsd:enumeration value="CarePOV Clinician"/>
                    <xsd:enumeration value="CareQuality"/>
                    <xsd:enumeration value="CareRecord"/>
                    <xsd:enumeration value="CMHC/MIS"/>
                    <xsd:enumeration value="Computrition"/>
                    <xsd:enumeration value="Enlighten Analytics"/>
                    <xsd:enumeration value="Enterprise Content Management"/>
                    <xsd:enumeration value="Enterprise System Management"/>
                    <xsd:enumeration value="Helper"/>
                    <xsd:enumeration value="HIT Value Model"/>
                    <xsd:enumeration value="Homecare"/>
                    <xsd:enumeration value="Hyland"/>
                    <xsd:enumeration value="ICD10"/>
                    <xsd:enumeration value="Insight"/>
                    <xsd:enumeration value="KPI Dashboards"/>
                    <xsd:enumeration value="Learning Services"/>
                    <xsd:enumeration value="Meaningful Use"/>
                    <xsd:enumeration value="Medical Note (Primary Care)"/>
                    <xsd:enumeration value="Medical Note (Psychiatry)"/>
                    <xsd:enumeration value="MModal"/>
                    <xsd:enumeration value="myAM"/>
                    <xsd:enumeration value="myAvatar"/>
                    <xsd:enumeration value="myEvolv"/>
                    <xsd:enumeration value="myHealthPointe"/>
                    <xsd:enumeration value="myHealthPointe Kiosk"/>
                    <xsd:enumeration value="myInsight"/>
                    <xsd:enumeration value="myLearningPointe"/>
                    <xsd:enumeration value="OneTeam"/>
                    <xsd:enumeration value="OrderConnect"/>
                    <xsd:enumeration value="Pioneer"/>
                    <xsd:enumeration value="Plexus - Cloud Hosting"/>
                    <xsd:enumeration value="Plexus - Guardiant"/>
                    <xsd:enumeration value="Plexus Technologies"/>
                    <xsd:enumeration value="POVs"/>
                    <xsd:enumeration value="Psych Note"/>
                    <xsd:enumeration value="Pyxis"/>
                    <xsd:enumeration value="RCM"/>
                    <xsd:enumeration value="Reaching Recovery"/>
                    <xsd:enumeration value="Remote Hosting"/>
                    <xsd:enumeration value="RevConnect"/>
                    <xsd:enumeration value="RxConnect"/>
                    <xsd:enumeration value="Sales ToolKit"/>
                    <xsd:enumeration value="SmartFacility"/>
                    <xsd:enumeration value="TIER"/>
                    <xsd:enumeration value="Vision"/>
                    <xsd:enumeration value="Vital Records"/>
                  </xsd:restriction>
                </xsd:simpleType>
              </xsd:element>
            </xsd:sequence>
          </xsd:extension>
        </xsd:complexContent>
      </xsd:complexType>
    </xsd:element>
    <xsd:element name="Community0" ma:index="4" nillable="true" ma:displayName="Community" ma:internalName="Community0">
      <xsd:complexType>
        <xsd:complexContent>
          <xsd:extension base="dms:MultiChoice">
            <xsd:sequence>
              <xsd:element name="Value" maxOccurs="unbounded" minOccurs="0" nillable="true">
                <xsd:simpleType>
                  <xsd:restriction base="dms:Choice">
                    <xsd:enumeration value="Behavioral Health"/>
                    <xsd:enumeration value="Child &amp; Family Services"/>
                    <xsd:enumeration value="Home Care"/>
                    <xsd:enumeration value="I/DD"/>
                    <xsd:enumeration value="Methadone"/>
                    <xsd:enumeration value="Public Health"/>
                    <xsd:enumeration value="Public Sector"/>
                    <xsd:enumeration value="Substance Abuse"/>
                  </xsd:restriction>
                </xsd:simpleType>
              </xsd:element>
            </xsd:sequence>
          </xsd:extension>
        </xsd:complexContent>
      </xsd:complexType>
    </xsd:element>
    <xsd:element name="Press_x0020_Release_x0020_Date" ma:index="12" nillable="true" ma:displayName="Press Release Date" ma:format="DateOnly" ma:internalName="Press_x0020_Release_x0020_Date">
      <xsd:simpleType>
        <xsd:restriction base="dms:DateTime"/>
      </xsd:simpleType>
    </xsd:element>
    <xsd:element name="Order0" ma:index="13" nillable="true" ma:displayName="Order" ma:description="This field used for the Templates View" ma:internalName="Order0" ma:percentage="FALSE">
      <xsd:simpleType>
        <xsd:restriction base="dms:Number"/>
      </xsd:simpleType>
    </xsd:element>
    <xsd:element name="DemandGen_x0020_Indicator" ma:index="14" nillable="true" ma:displayName="DemandGen Indicator" ma:format="Dropdown" ma:internalName="DemandGen_x0020_Indicator">
      <xsd:simpleType>
        <xsd:restriction base="dms:Choice">
          <xsd:enumeration value="National Campaign"/>
          <xsd:enumeration value="Regional Campaign"/>
          <xsd:enumeration value="Campaign Trainings"/>
          <xsd:enumeration value="Misc"/>
        </xsd:restriction>
      </xsd:simpleType>
    </xsd:element>
    <xsd:element name="DemandGen_x0020_Completed_x002f_Not" ma:index="15" nillable="true" ma:displayName="Campaign Status" ma:description="This field used for the Demand Generation documents" ma:format="Dropdown" ma:internalName="DemandGen_x0020_Completed_x002f_Not">
      <xsd:simpleType>
        <xsd:restriction base="dms:Choice">
          <xsd:enumeration value="Completed"/>
          <xsd:enumeration value="In-Progress"/>
        </xsd:restriction>
      </xsd:simpleType>
    </xsd:element>
    <xsd:element name="Solution_x0020_Card_x0020_Categories" ma:index="16" nillable="true" ma:displayName="Solution Card Categories" ma:format="Dropdown" ma:internalName="Solution_x0020_Card_x0020_Categories">
      <xsd:simpleType>
        <xsd:restriction base="dms:Choice">
          <xsd:enumeration value="CareConnect"/>
          <xsd:enumeration value="CareGuidance"/>
          <xsd:enumeration value="CareRecords - Behavioral Health"/>
          <xsd:enumeration value="CareRecords - Post-acute"/>
          <xsd:enumeration value="Hardware &amp; Facilities"/>
          <xsd:enumeration value="Hot Topics"/>
          <xsd:enumeration value="Integrated Tools"/>
          <xsd:enumeration value="Plexus - Services"/>
          <xsd:enumeration value="Third Party"/>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AutoTags" ma:index="25" nillable="true" ma:displayName="MediaServiceAutoTags" ma:description="" ma:internalName="MediaServiceAutoTags" ma:readOnly="true">
      <xsd:simpleType>
        <xsd:restriction base="dms:Text"/>
      </xsd:simpleType>
    </xsd:element>
    <xsd:element name="MediaServiceDateTaken" ma:index="26"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5d1f06-c020-47ad-ad82-fb9ecd5e5080" elementFormDefault="qualified">
    <xsd:import namespace="http://schemas.microsoft.com/office/2006/documentManagement/types"/>
    <xsd:import namespace="http://schemas.microsoft.com/office/infopath/2007/PartnerControls"/>
    <xsd:element name="State" ma:index="5" nillable="true" ma:displayName="State" ma:list="{8863d0a3-9c83-4b52-a4ce-1c87996cfcb4}" ma:internalName="State" ma:showField="Title" ma:web="af5d1f06-c020-47ad-ad82-fb9ecd5e5080">
      <xsd:simpleType>
        <xsd:restriction base="dms:Lookup"/>
      </xsd:simple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1" nillable="true" ma:displayName="E-Mail Headers" ma:description=""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sharepoint/v4"/>
    <ds:schemaRef ds:uri="http://www.w3.org/XML/1998/namespace"/>
    <ds:schemaRef ds:uri="79ce75fb-0a26-4d6f-948b-e160dad30d98"/>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purl.org/dc/terms/"/>
    <ds:schemaRef ds:uri="af5d1f06-c020-47ad-ad82-fb9ecd5e5080"/>
    <ds:schemaRef ds:uri="http://schemas.microsoft.com/sharepoint/v3"/>
    <ds:schemaRef ds:uri="http://purl.org/dc/dcmitype/"/>
  </ds:schemaRefs>
</ds:datastoreItem>
</file>

<file path=customXml/itemProps3.xml><?xml version="1.0" encoding="utf-8"?>
<ds:datastoreItem xmlns:ds="http://schemas.openxmlformats.org/officeDocument/2006/customXml" ds:itemID="{650F2D63-1B5B-439B-9680-E682CA5D025A}">
  <ds:schemaRefs>
    <ds:schemaRef ds:uri="79ce75fb-0a26-4d6f-948b-e160dad30d98"/>
    <ds:schemaRef ds:uri="af5d1f06-c020-47ad-ad82-fb9ecd5e50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2627</TotalTime>
  <Words>2846</Words>
  <Application>Microsoft Office PowerPoint</Application>
  <PresentationFormat>On-screen Show (16:9)</PresentationFormat>
  <Paragraphs>389</Paragraphs>
  <Slides>34</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34</vt:i4>
      </vt:variant>
    </vt:vector>
  </HeadingPairs>
  <TitlesOfParts>
    <vt:vector size="43" baseType="lpstr">
      <vt:lpstr>Arial</vt:lpstr>
      <vt:lpstr>Calibri</vt:lpstr>
      <vt:lpstr>Wingdings</vt:lpstr>
      <vt:lpstr>Wingdings 2</vt:lpstr>
      <vt:lpstr>Netsmart Generic</vt:lpstr>
      <vt:lpstr>Title Slide</vt:lpstr>
      <vt:lpstr>Netsmart Overview slides</vt:lpstr>
      <vt:lpstr>Section Headers</vt:lpstr>
      <vt:lpstr>Interior Slide Designs</vt:lpstr>
      <vt:lpstr>NY Training Summit:  Reporting/Dashboarding</vt:lpstr>
      <vt:lpstr>Leveraging Data for Actionable Insights  </vt:lpstr>
      <vt:lpstr>Selecting the Right Tools</vt:lpstr>
      <vt:lpstr>Analytics Platforms </vt:lpstr>
      <vt:lpstr>NYEUG Reporting &amp; Dashboarding Survey</vt:lpstr>
      <vt:lpstr>Results of the Survey</vt:lpstr>
      <vt:lpstr>Reporting</vt:lpstr>
      <vt:lpstr>Reporting</vt:lpstr>
      <vt:lpstr>Data Sources, Indicators, and Outcomes</vt:lpstr>
      <vt:lpstr>Questions/Inquiries </vt:lpstr>
      <vt:lpstr>Reports</vt:lpstr>
      <vt:lpstr>Overview: Reporting Tools and Platforms</vt:lpstr>
      <vt:lpstr>Demonstration and Case Example</vt:lpstr>
      <vt:lpstr>Structured Query Language (SQL)</vt:lpstr>
      <vt:lpstr>Netsmart’s myEvolv “Canned Reports”</vt:lpstr>
      <vt:lpstr>Netsmart’s myEvolv Data Insight Report Writer</vt:lpstr>
      <vt:lpstr>Reporting Services (SSRS)             + Report Builder 3.0</vt:lpstr>
      <vt:lpstr>Reporting Services (SSRS)             + Report Builder 3.0</vt:lpstr>
      <vt:lpstr>Dashboarding </vt:lpstr>
      <vt:lpstr>PowerPoint Presentation</vt:lpstr>
      <vt:lpstr>Dashboarding Basics</vt:lpstr>
      <vt:lpstr>Dashboarding &amp; Analytic Processes</vt:lpstr>
      <vt:lpstr>       CarePathways™ KPI            Dashboard </vt:lpstr>
      <vt:lpstr>         CarePathways™ KPI Dashboard</vt:lpstr>
      <vt:lpstr>         CarePathways™ KPI Dashboard</vt:lpstr>
      <vt:lpstr>Microsoft  Business Intelligence Platform</vt:lpstr>
      <vt:lpstr>Overview</vt:lpstr>
      <vt:lpstr>Architecture</vt:lpstr>
      <vt:lpstr>Architecture</vt:lpstr>
      <vt:lpstr>PowerPoint Presentation</vt:lpstr>
      <vt:lpstr>Other Options: Final Takeaways</vt:lpstr>
      <vt:lpstr>Other Options: Final Takeaways</vt:lpstr>
      <vt:lpstr>Learning/Training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Sasser, Stephanie</dc:creator>
  <cp:lastModifiedBy>Dean Corbin</cp:lastModifiedBy>
  <cp:revision>97</cp:revision>
  <dcterms:modified xsi:type="dcterms:W3CDTF">2018-11-26T22:28:17Z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0x010100DD72EF57AAD11749BD7B784BEDF5FB89</vt:lpwstr>
  </property>
  <property fmtid="{D5CDD505-2E9C-101B-9397-08002B2CF9AE}" pid="3" name="_dlc_DocIdItemGuid">
    <vt:lpwstr>887c2ec0-e1a4-4794-a8ab-82d18b86178e</vt:lpwstr>
  </property>
  <property fmtid="{D5CDD505-2E9C-101B-9397-08002B2CF9AE}" pid="4" name="xd_Signature">
    <vt:bool>false</vt:bool>
  </property>
  <property fmtid="{D5CDD505-2E9C-101B-9397-08002B2CF9AE}" pid="5" name="xd_ProgID">
    <vt:lpwstr/>
  </property>
  <property fmtid="{D5CDD505-2E9C-101B-9397-08002B2CF9AE}" pid="6" name="_dlc_DocId">
    <vt:lpwstr>PM26PMNR2RSE-104-763</vt:lpwstr>
  </property>
  <property fmtid="{D5CDD505-2E9C-101B-9397-08002B2CF9AE}" pid="7" name="_dlc_DocIdUrl">
    <vt:lpwstr>https://sp.ntst.com/marketing/_layouts/15/DocIdRedir.aspx?ID=PM26PMNR2RSE-104-763, PM26PMNR2RSE-104-763</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